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84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3" r:id="rId27"/>
  </p:sldIdLst>
  <p:sldSz cx="12192000" cy="6858000"/>
  <p:notesSz cx="6858000" cy="9144000"/>
  <p:embeddedFontLst>
    <p:embeddedFont>
      <p:font typeface="나눔스퀘어 네오 OTF Heavy" panose="020B0600000101010101" charset="-127"/>
      <p:bold r:id="rId29"/>
    </p:embeddedFont>
    <p:embeddedFont>
      <p:font typeface="나눔스퀘어 네오 OTF Light" panose="020B0600000101010101" charset="-127"/>
      <p:regular r:id="rId30"/>
    </p:embeddedFont>
    <p:embeddedFont>
      <p:font typeface="나눔스퀘어라운드OTF Bold" panose="020B0600000101010101" charset="-127"/>
      <p:bold r:id="rId31"/>
    </p:embeddedFont>
    <p:embeddedFont>
      <p:font typeface="나눔스퀘어라운드OTF Extra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0080"/>
    <a:srgbClr val="F4D5FF"/>
    <a:srgbClr val="5B007C"/>
    <a:srgbClr val="BFBFBF"/>
    <a:srgbClr val="6AA338"/>
    <a:srgbClr val="302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80" y="88"/>
      </p:cViewPr>
      <p:guideLst>
        <p:guide pos="5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+mn-cs"/>
              </a:defRPr>
            </a:pPr>
            <a:r>
              <a:rPr lang="ko-KR" altLang="en-US" sz="2000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국내</a:t>
            </a:r>
            <a:r>
              <a:rPr lang="en-US" altLang="ko-KR" sz="2000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2000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펫 </a:t>
            </a:r>
            <a:r>
              <a:rPr lang="ko-KR" altLang="en-US" sz="2000" b="1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푸드</a:t>
            </a:r>
            <a:r>
              <a:rPr lang="ko-KR" altLang="en-US" sz="2000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시장 규모 추이</a:t>
            </a:r>
            <a:endParaRPr lang="en-US" altLang="ko-KR" sz="2000" b="1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00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DB-408B-AB45-4FE8CC5D5AD7}"/>
              </c:ext>
            </c:extLst>
          </c:dPt>
          <c:dPt>
            <c:idx val="1"/>
            <c:invertIfNegative val="0"/>
            <c:bubble3D val="0"/>
            <c:spPr>
              <a:solidFill>
                <a:srgbClr val="5B00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8DB-408B-AB45-4FE8CC5D5AD7}"/>
              </c:ext>
            </c:extLst>
          </c:dPt>
          <c:dPt>
            <c:idx val="2"/>
            <c:invertIfNegative val="0"/>
            <c:bubble3D val="0"/>
            <c:spPr>
              <a:solidFill>
                <a:srgbClr val="5B00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DB-408B-AB45-4FE8CC5D5AD7}"/>
              </c:ext>
            </c:extLst>
          </c:dPt>
          <c:dPt>
            <c:idx val="3"/>
            <c:invertIfNegative val="0"/>
            <c:bubble3D val="0"/>
            <c:spPr>
              <a:solidFill>
                <a:srgbClr val="5B00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8DB-408B-AB45-4FE8CC5D5AD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9973</c:v>
                </c:pt>
                <c:pt idx="1">
                  <c:v>10633</c:v>
                </c:pt>
                <c:pt idx="2">
                  <c:v>11176</c:v>
                </c:pt>
                <c:pt idx="3">
                  <c:v>11799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DB-408B-AB45-4FE8CC5D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6385119"/>
        <c:axId val="1217168240"/>
      </c:barChart>
      <c:catAx>
        <c:axId val="149638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  <a:cs typeface="+mn-cs"/>
              </a:defRPr>
            </a:pPr>
            <a:endParaRPr lang="ko-KR"/>
          </a:p>
        </c:txPr>
        <c:crossAx val="1217168240"/>
        <c:crosses val="autoZero"/>
        <c:auto val="1"/>
        <c:lblAlgn val="ctr"/>
        <c:lblOffset val="100"/>
        <c:noMultiLvlLbl val="0"/>
      </c:catAx>
      <c:valAx>
        <c:axId val="1217168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96385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B00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3E-47B9-8A43-33D8DCB4532E}"/>
              </c:ext>
            </c:extLst>
          </c:dPt>
          <c:dPt>
            <c:idx val="1"/>
            <c:bubble3D val="0"/>
            <c:spPr>
              <a:solidFill>
                <a:srgbClr val="F4D5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3E-47B9-8A43-33D8DCB4532E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3E-47B9-8A43-33D8DCB4532E}"/>
              </c:ext>
            </c:extLst>
          </c:dPt>
          <c:cat>
            <c:strRef>
              <c:f>Sheet1!$A$2:$A$4</c:f>
              <c:strCache>
                <c:ptCount val="3"/>
                <c:pt idx="0">
                  <c:v>의미 다름</c:v>
                </c:pt>
                <c:pt idx="1">
                  <c:v>잘 모름</c:v>
                </c:pt>
                <c:pt idx="2">
                  <c:v>기타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36.700000000000003</c:v>
                </c:pt>
                <c:pt idx="1">
                  <c:v>21.2</c:v>
                </c:pt>
                <c:pt idx="2">
                  <c:v>42.1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E-47B9-8A43-33D8DCB45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B00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9F-4F43-8ECF-B69D2C15014E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89F-4F43-8ECF-B69D2C15014E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9F-4F43-8ECF-B69D2C15014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89F-4F43-8ECF-B69D2C15014E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89F-4F43-8ECF-B69D2C15014E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9F-4F43-8ECF-B69D2C15014E}"/>
              </c:ext>
            </c:extLst>
          </c:dPt>
          <c:cat>
            <c:strRef>
              <c:f>Sheet1!$A$2:$A$7</c:f>
              <c:strCache>
                <c:ptCount val="6"/>
                <c:pt idx="0">
                  <c:v>온라인</c:v>
                </c:pt>
                <c:pt idx="1">
                  <c:v>전문매장</c:v>
                </c:pt>
                <c:pt idx="2">
                  <c:v>대형마트</c:v>
                </c:pt>
                <c:pt idx="3">
                  <c:v>동물병원</c:v>
                </c:pt>
                <c:pt idx="4">
                  <c:v>백화점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1259</c:v>
                </c:pt>
                <c:pt idx="1">
                  <c:v>375</c:v>
                </c:pt>
                <c:pt idx="2">
                  <c:v>241</c:v>
                </c:pt>
                <c:pt idx="3">
                  <c:v>109</c:v>
                </c:pt>
                <c:pt idx="4">
                  <c:v>3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9F-4F43-8ECF-B69D2C150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738425925925762E-3"/>
          <c:y val="0.81172839506172845"/>
          <c:w val="0.99482615740740743"/>
          <c:h val="0.16475308641975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7BB6-3833-4716-911D-E87C81F031BA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E4464-4B8A-49E8-8E65-B41EB28612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8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1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7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4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1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3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7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3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4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4464-4B8A-49E8-8E65-B41EB28612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19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FBF9C-9400-7DAE-38BE-600EB0800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7075A7-DE91-66C7-4383-AEA310C0E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C68FE-EE3B-260F-F59F-46573135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F3D90-2070-B601-9EEE-88BE5D15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409B4-BC17-CEF7-72A6-52EEFF84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7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8B93A-5597-C1C5-4FD2-D87439AB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A91234-FC31-A17A-0C9E-5B5C7806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9EDD1-3F57-4A7D-AE08-EBB38DD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71294-C63C-222E-3C07-9E55597F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EBF8E-F3A6-8463-907F-1E7D5CD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C0926C-B810-CCA2-9A6D-E717247F7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3F4F0-955C-2834-FF4F-608B0853A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94A22-F37C-6264-1667-5AB5F536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FFEDB-040F-7A5E-30FA-AAC570F7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E99BA-3419-969A-6CC7-B0822B30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6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0D3F3-CE6F-AA5E-06B9-458E69DE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0D80B-C2B9-DA15-0C5F-60F7E5D0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91448-14E2-5DDB-6478-ED46D1D0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83C7F-64C8-13D4-AF10-FD1CBEF5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0B58D-37EA-3FB9-9C73-900C44EA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0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DAFD-248A-80C1-9293-F267BB4E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B182A1-3C2B-DE0E-919F-D97BD641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D4810-5B51-B004-F449-A268D99B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242C6-CF8A-01E3-C2A7-4E5558C6C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9EF29-41F6-8FC0-1765-1F370BB0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0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5A439-9F9A-0982-A152-3FE887C8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B2CC4-3859-6135-DFF3-71EFA7FA2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434861-05FE-DE44-B6D7-087A393E7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1EC7B-3F97-EF44-2A5C-12A6BC08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1D5A9-270B-F551-3609-5C60B658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0F43F-E354-0EA2-997A-78C3063F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2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EE0A1-802D-97D2-3F1A-19925B6D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37D92-4FBF-CB52-3B67-D838CE2C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23B07-3041-32E4-9E4D-60021AE19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DEA12F-A718-33FD-A59E-E38F88B8B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18F39B-3BE9-796C-650D-41B8B8DB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C115E-4A71-BD81-7E83-47A5C6EE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76509B-08B0-107A-B244-0C51338A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D1E9D-0EF8-12ED-E8CF-1B697552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0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0ACD7-A73D-0DF3-4D74-436D6501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6DAA45-8FD3-5299-3B2D-612FF9A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DB8F01-ECF1-8EF6-E46A-3262CC9F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869770-AC77-3FBE-6EA5-FCB8756C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620392-6C7D-9130-BD12-8B46033C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874919-201F-E13C-35B3-9810F4ED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578CF9-B88B-2262-3592-3A511C42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4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0DA4A-36FA-12D2-8474-93C1DA8D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6674B-4FF0-2E40-4400-48998908D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C6A5E-5CD8-A00D-A9BC-E0E67AD27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110E6-419F-0460-8082-E41EC205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53D00-62C9-E019-1A82-309B46E9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38D6A-7987-2B06-0B5D-41F34FCA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FAA4C-E6A0-0983-10BF-CFCA4122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446CC9-D681-1011-C5A4-E3CE7054D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F843E-B719-9C28-5AC0-534F3A2B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DFE9AE-4513-3A4A-DC8E-97416F8C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AFB7B-940E-6A96-6FB0-B01C0F05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65A81E-A7F0-D2A0-02E4-3780EF99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9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6D1345-3BE8-0D6B-D436-12A154E7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7BED6D-048F-290D-4C76-0732F413F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E54EF5-D694-3307-D374-07022811F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B938-2009-4BB3-8DD5-E3F747F0145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69DD5-E97F-8BBE-717D-41BF73FDF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65616-DD75-7822-0F30-49F760D05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E867A-D2C7-444E-9B5C-3EB459F12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3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odicon.co.kr/news/articleView.html?idxno=15235" TargetMode="External"/><Relationship Id="rId13" Type="http://schemas.openxmlformats.org/officeDocument/2006/relationships/hyperlink" Target="https://youtu.be/GMB-rLzGKgQ?si=7T3HDDz_1Wa3W3yw" TargetMode="External"/><Relationship Id="rId3" Type="http://schemas.openxmlformats.org/officeDocument/2006/relationships/hyperlink" Target="https://blog.naver.com/c99s88/222555858325" TargetMode="External"/><Relationship Id="rId7" Type="http://schemas.openxmlformats.org/officeDocument/2006/relationships/hyperlink" Target="https://m.sedaily.com/NewsView/29LXDGXOG5#cb" TargetMode="External"/><Relationship Id="rId12" Type="http://schemas.openxmlformats.org/officeDocument/2006/relationships/hyperlink" Target="https://youtu.be/YPJ2NzIl8-E?si=xk3GfvABjDMpugLG" TargetMode="External"/><Relationship Id="rId2" Type="http://schemas.openxmlformats.org/officeDocument/2006/relationships/hyperlink" Target="https://engine.roa.ai/articles/172859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nstagram.com/p/Cz0ZMafPgIc/?utm_source=ig_web_copy_link&amp;igshid=MzRlODBiNWFlZA==" TargetMode="External"/><Relationship Id="rId11" Type="http://schemas.openxmlformats.org/officeDocument/2006/relationships/hyperlink" Target="https://europeanpetfood.org/" TargetMode="External"/><Relationship Id="rId5" Type="http://schemas.openxmlformats.org/officeDocument/2006/relationships/hyperlink" Target="https://www.instagram.com/p/CzwDqmmJjtz/?utm_source=ig_web_copy_link&amp;igshid=MzRlODBiNWFlZA==" TargetMode="External"/><Relationship Id="rId10" Type="http://schemas.openxmlformats.org/officeDocument/2006/relationships/hyperlink" Target="http://www.petfoodusakr.com/theme/basic/petfoodmatters1_2.php" TargetMode="External"/><Relationship Id="rId4" Type="http://schemas.openxmlformats.org/officeDocument/2006/relationships/hyperlink" Target="https://www.instagram.com/p/Cze4X9gSbXB/?utm_source=ig_web_copy_link&amp;igshid=MzRlODBiNWFlZA==" TargetMode="External"/><Relationship Id="rId9" Type="http://schemas.openxmlformats.org/officeDocument/2006/relationships/hyperlink" Target="https://www.dailygaewon.com/news/articleView.html?idxno=11985" TargetMode="External"/><Relationship Id="rId14" Type="http://schemas.openxmlformats.org/officeDocument/2006/relationships/hyperlink" Target="https://youtu.be/UCnOa_jVRBQ?si=LHVZDBxmGQIG00Z-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E1746E8-D452-B53C-0DC9-CDD531A9F035}"/>
              </a:ext>
            </a:extLst>
          </p:cNvPr>
          <p:cNvSpPr/>
          <p:nvPr/>
        </p:nvSpPr>
        <p:spPr>
          <a:xfrm>
            <a:off x="0" y="4770120"/>
            <a:ext cx="12192000" cy="2087880"/>
          </a:xfrm>
          <a:prstGeom prst="rect">
            <a:avLst/>
          </a:prstGeom>
          <a:solidFill>
            <a:srgbClr val="5B0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A51B92-D567-5AC6-EA98-7817DD451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2023</a:t>
            </a:r>
            <a:r>
              <a:rPr lang="ko-KR" altLang="en-US" sz="5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5500" dirty="0" err="1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Kurly</a:t>
            </a:r>
            <a:r>
              <a:rPr lang="en-US" altLang="ko-KR" sz="5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-CUK </a:t>
            </a:r>
            <a:br>
              <a:rPr lang="en-US" altLang="ko-KR" sz="5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</a:br>
            <a:r>
              <a:rPr lang="ko-KR" altLang="en-US" sz="5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데이터 분석 경진대회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98B201-72AB-F204-CCD2-52BC2DD9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0930" y="5453399"/>
            <a:ext cx="5715000" cy="1511281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201921475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        경영학과 김예지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202121633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인공지능학과 송지윤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202121656</a:t>
            </a:r>
            <a:r>
              <a:rPr lang="ko-KR" altLang="en-US" sz="2000" dirty="0">
                <a:solidFill>
                  <a:schemeClr val="bg1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인공지능학과 장서연</a:t>
            </a:r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endParaRPr lang="ko-KR" altLang="en-US" sz="2000" dirty="0">
              <a:solidFill>
                <a:schemeClr val="bg1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77D0F-3755-6D60-0DBD-4835EED68ED7}"/>
              </a:ext>
            </a:extLst>
          </p:cNvPr>
          <p:cNvSpPr txBox="1"/>
          <p:nvPr/>
        </p:nvSpPr>
        <p:spPr>
          <a:xfrm>
            <a:off x="289560" y="5603706"/>
            <a:ext cx="7025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텍스트 분석을 통한 </a:t>
            </a:r>
            <a:r>
              <a:rPr lang="en-US" altLang="ko-KR" sz="25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Kurly</a:t>
            </a:r>
            <a:r>
              <a:rPr lang="en-US" altLang="ko-KR" sz="25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비즈니스 아이디어 제안</a:t>
            </a:r>
          </a:p>
        </p:txBody>
      </p:sp>
      <p:pic>
        <p:nvPicPr>
          <p:cNvPr id="2050" name="Picture 2" descr="컬리 - YouTube">
            <a:extLst>
              <a:ext uri="{FF2B5EF4-FFF2-40B4-BE49-F238E27FC236}">
                <a16:creationId xmlns:a16="http://schemas.microsoft.com/office/drawing/2014/main" id="{B8015FE3-A50B-C964-5F19-E04C05A97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2" t="31606" r="9327" b="25389"/>
          <a:stretch/>
        </p:blipFill>
        <p:spPr bwMode="auto">
          <a:xfrm>
            <a:off x="5209540" y="1268238"/>
            <a:ext cx="1922780" cy="9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3D573-507E-3A34-F421-23ACABA06BDD}"/>
              </a:ext>
            </a:extLst>
          </p:cNvPr>
          <p:cNvSpPr txBox="1"/>
          <p:nvPr/>
        </p:nvSpPr>
        <p:spPr>
          <a:xfrm>
            <a:off x="289560" y="4988500"/>
            <a:ext cx="5699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Track.1</a:t>
            </a:r>
            <a:endParaRPr lang="ko-KR" altLang="en-US" sz="3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2AC3B-E1A4-DE1B-8F70-297AD4DC2C60}"/>
              </a:ext>
            </a:extLst>
          </p:cNvPr>
          <p:cNvSpPr txBox="1"/>
          <p:nvPr/>
        </p:nvSpPr>
        <p:spPr>
          <a:xfrm>
            <a:off x="6140450" y="4978291"/>
            <a:ext cx="5699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Team </a:t>
            </a:r>
            <a:r>
              <a:rPr lang="en-US" altLang="ko-KR" sz="2500" dirty="0" err="1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Curlyflower</a:t>
            </a:r>
            <a:endParaRPr lang="ko-KR" altLang="en-US" sz="25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897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89F60-900F-4F43-DB3E-BF0F940F7360}"/>
              </a:ext>
            </a:extLst>
          </p:cNvPr>
          <p:cNvSpPr/>
          <p:nvPr/>
        </p:nvSpPr>
        <p:spPr>
          <a:xfrm>
            <a:off x="915689" y="2102297"/>
            <a:ext cx="7065937" cy="1682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1C1FBA-0015-6460-A9ED-59694886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E804-BD49-EC82-51C2-6306CCB6D2E5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23D432-ACF3-5458-210E-549F43C7C0C6}"/>
              </a:ext>
            </a:extLst>
          </p:cNvPr>
          <p:cNvGrpSpPr/>
          <p:nvPr/>
        </p:nvGrpSpPr>
        <p:grpSpPr>
          <a:xfrm>
            <a:off x="977681" y="2242779"/>
            <a:ext cx="12532382" cy="1308051"/>
            <a:chOff x="838199" y="2420611"/>
            <a:chExt cx="12532382" cy="13080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C73244-EEAB-8224-4CF2-8EA463DC1705}"/>
                </a:ext>
              </a:extLst>
            </p:cNvPr>
            <p:cNvSpPr txBox="1"/>
            <p:nvPr/>
          </p:nvSpPr>
          <p:spPr>
            <a:xfrm>
              <a:off x="838199" y="2420611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 err="1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Newtrition</a:t>
              </a:r>
              <a:endParaRPr lang="en-US" altLang="ko-KR" sz="25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92CB9A-8F25-3A96-BBB6-6F1E540EA919}"/>
                </a:ext>
              </a:extLst>
            </p:cNvPr>
            <p:cNvSpPr txBox="1"/>
            <p:nvPr/>
          </p:nvSpPr>
          <p:spPr>
            <a:xfrm>
              <a:off x="2470752" y="2467723"/>
              <a:ext cx="2137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이란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39DB45-37E1-2D5A-979D-02D2C1EE3E4C}"/>
                </a:ext>
              </a:extLst>
            </p:cNvPr>
            <p:cNvSpPr txBox="1"/>
            <p:nvPr/>
          </p:nvSpPr>
          <p:spPr>
            <a:xfrm>
              <a:off x="838199" y="2867884"/>
              <a:ext cx="114558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New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C24D9-9DEE-E538-E0E6-39AA1322683C}"/>
                </a:ext>
              </a:extLst>
            </p:cNvPr>
            <p:cNvSpPr txBox="1"/>
            <p:nvPr/>
          </p:nvSpPr>
          <p:spPr>
            <a:xfrm>
              <a:off x="1870710" y="2867884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(Nu)</a:t>
              </a:r>
              <a:r>
                <a:rPr lang="en-US" altLang="ko-KR" sz="2500" dirty="0" err="1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trition</a:t>
              </a:r>
              <a:endParaRPr lang="en-US" altLang="ko-KR" sz="25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DDE99E-20C1-4083-F83E-E31D812A1A20}"/>
                </a:ext>
              </a:extLst>
            </p:cNvPr>
            <p:cNvSpPr txBox="1"/>
            <p:nvPr/>
          </p:nvSpPr>
          <p:spPr>
            <a:xfrm>
              <a:off x="1540788" y="2967069"/>
              <a:ext cx="2137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와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A8EDA6-6B0B-F05D-C532-4642F879BCAD}"/>
                </a:ext>
              </a:extLst>
            </p:cNvPr>
            <p:cNvSpPr txBox="1"/>
            <p:nvPr/>
          </p:nvSpPr>
          <p:spPr>
            <a:xfrm>
              <a:off x="3527290" y="2960108"/>
              <a:ext cx="4986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합성어로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1F8AC-4A82-F5D8-0DA8-DAB1AC2DE097}"/>
                </a:ext>
              </a:extLst>
            </p:cNvPr>
            <p:cNvSpPr txBox="1"/>
            <p:nvPr/>
          </p:nvSpPr>
          <p:spPr>
            <a:xfrm>
              <a:off x="838199" y="3359330"/>
              <a:ext cx="69109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개개인에 맞추어 </a:t>
              </a: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영양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</a:t>
              </a: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새로운 기준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을 제시하는 </a:t>
              </a:r>
              <a:r>
                <a:rPr lang="ko-KR" altLang="en-US" dirty="0" err="1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컬리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새로운 서비스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587E21-C32D-EC22-2FA9-9D5CAC487C94}"/>
                </a:ext>
              </a:extLst>
            </p:cNvPr>
            <p:cNvSpPr txBox="1"/>
            <p:nvPr/>
          </p:nvSpPr>
          <p:spPr>
            <a:xfrm>
              <a:off x="7271999" y="3177938"/>
              <a:ext cx="6098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✨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124F7B1-9A41-0D01-E74D-0988FDB0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1" y="4087424"/>
            <a:ext cx="4992310" cy="246688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B9FE22-FB37-D338-73F3-BF13CA12C46E}"/>
              </a:ext>
            </a:extLst>
          </p:cNvPr>
          <p:cNvGrpSpPr/>
          <p:nvPr/>
        </p:nvGrpSpPr>
        <p:grpSpPr>
          <a:xfrm>
            <a:off x="7199690" y="4289690"/>
            <a:ext cx="9259510" cy="2080114"/>
            <a:chOff x="7199690" y="4289690"/>
            <a:chExt cx="9259510" cy="20801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6B18AB-4C36-264C-9B0F-D2587AFC594B}"/>
                </a:ext>
              </a:extLst>
            </p:cNvPr>
            <p:cNvSpPr/>
            <p:nvPr/>
          </p:nvSpPr>
          <p:spPr>
            <a:xfrm>
              <a:off x="7199690" y="4289690"/>
              <a:ext cx="4154110" cy="20801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E7B44E-8F0C-7D59-9FA2-67529F66CEA3}"/>
                </a:ext>
              </a:extLst>
            </p:cNvPr>
            <p:cNvSpPr txBox="1"/>
            <p:nvPr/>
          </p:nvSpPr>
          <p:spPr>
            <a:xfrm>
              <a:off x="7292678" y="4991641"/>
              <a:ext cx="3680122" cy="112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모두에게 동일한 비율 제시</a:t>
              </a:r>
              <a:endPara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개인의 필요 영양 고려</a:t>
              </a:r>
              <a:endPara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39BC4D-907D-182E-2746-A136B16D1DE8}"/>
                </a:ext>
              </a:extLst>
            </p:cNvPr>
            <p:cNvSpPr txBox="1"/>
            <p:nvPr/>
          </p:nvSpPr>
          <p:spPr>
            <a:xfrm>
              <a:off x="7292678" y="4456000"/>
              <a:ext cx="33385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현재의 영양성분표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2AC4AA-1A2D-18F8-B1DB-0FE475208952}"/>
                </a:ext>
              </a:extLst>
            </p:cNvPr>
            <p:cNvSpPr txBox="1"/>
            <p:nvPr/>
          </p:nvSpPr>
          <p:spPr>
            <a:xfrm>
              <a:off x="9701940" y="5748066"/>
              <a:ext cx="67572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Helvetica Neue"/>
                </a:rPr>
                <a:t>❌</a:t>
              </a:r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A7B6B20-BBFE-18A8-6050-DB09180471B2}"/>
              </a:ext>
            </a:extLst>
          </p:cNvPr>
          <p:cNvSpPr txBox="1"/>
          <p:nvPr/>
        </p:nvSpPr>
        <p:spPr>
          <a:xfrm>
            <a:off x="5110807" y="4898860"/>
            <a:ext cx="19393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sz="50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7514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C1FBA-0015-6460-A9ED-59694886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D8D45-6438-1725-55FB-FA0184C70CFE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5B4946-D79D-7B0D-144E-0A918395D3CB}"/>
              </a:ext>
            </a:extLst>
          </p:cNvPr>
          <p:cNvGrpSpPr/>
          <p:nvPr/>
        </p:nvGrpSpPr>
        <p:grpSpPr>
          <a:xfrm>
            <a:off x="375729" y="2511420"/>
            <a:ext cx="11419682" cy="3063349"/>
            <a:chOff x="329235" y="2867884"/>
            <a:chExt cx="11419682" cy="306334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EB191E0-11EE-6913-BD31-C34AAD77C280}"/>
                </a:ext>
              </a:extLst>
            </p:cNvPr>
            <p:cNvGrpSpPr/>
            <p:nvPr/>
          </p:nvGrpSpPr>
          <p:grpSpPr>
            <a:xfrm>
              <a:off x="329235" y="2867884"/>
              <a:ext cx="11419682" cy="3063349"/>
              <a:chOff x="329235" y="2867884"/>
              <a:chExt cx="11419682" cy="306334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F5271C0-CEB7-EC68-00EE-A9EF80593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235" y="2871233"/>
                <a:ext cx="5709842" cy="30600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A677AAB-21BE-B960-7DD6-41A27B361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9077" y="2867884"/>
                <a:ext cx="5709840" cy="3060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4A1E7E-29AC-1019-61DE-9A922B75EA88}"/>
                </a:ext>
              </a:extLst>
            </p:cNvPr>
            <p:cNvSpPr txBox="1"/>
            <p:nvPr/>
          </p:nvSpPr>
          <p:spPr>
            <a:xfrm>
              <a:off x="4369791" y="5282567"/>
              <a:ext cx="33385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당뇨 </a:t>
              </a:r>
              <a:r>
                <a:rPr lang="en-US" altLang="ko-KR" sz="2000" b="1" dirty="0" err="1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ver</a:t>
              </a:r>
              <a:r>
                <a:rPr lang="en-US" altLang="ko-KR" sz="2000" b="1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 </a:t>
              </a:r>
              <a:r>
                <a:rPr lang="ko-KR" altLang="en-US" sz="2000" b="1" dirty="0"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변환 예시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0E906C-E28B-9CC0-2730-A13AD0EA502E}"/>
                </a:ext>
              </a:extLst>
            </p:cNvPr>
            <p:cNvSpPr txBox="1"/>
            <p:nvPr/>
          </p:nvSpPr>
          <p:spPr>
            <a:xfrm>
              <a:off x="4831079" y="3864518"/>
              <a:ext cx="19393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en-US" altLang="ko-KR" sz="40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&gt;&gt;&gt;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1E05309-9FF0-8788-B1CF-577745181119}"/>
                </a:ext>
              </a:extLst>
            </p:cNvPr>
            <p:cNvSpPr/>
            <p:nvPr/>
          </p:nvSpPr>
          <p:spPr>
            <a:xfrm>
              <a:off x="911225" y="3193446"/>
              <a:ext cx="10232056" cy="2601654"/>
            </a:xfrm>
            <a:prstGeom prst="rect">
              <a:avLst/>
            </a:prstGeom>
            <a:noFill/>
            <a:ln w="57150">
              <a:solidFill>
                <a:srgbClr val="5B00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F78328-BC89-8011-693E-A6F95738065B}"/>
              </a:ext>
            </a:extLst>
          </p:cNvPr>
          <p:cNvSpPr txBox="1"/>
          <p:nvPr/>
        </p:nvSpPr>
        <p:spPr>
          <a:xfrm>
            <a:off x="838199" y="5788397"/>
            <a:ext cx="7985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추후 암 환자</a:t>
            </a:r>
            <a:r>
              <a:rPr lang="en-US" altLang="ko-KR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ver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저탄고지</a:t>
            </a:r>
            <a:r>
              <a:rPr lang="en-US" altLang="ko-KR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ver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초등학생</a:t>
            </a:r>
            <a:r>
              <a:rPr lang="en-US" altLang="ko-KR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ver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등으로 확장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9D9E6F-AFBE-9812-1DEC-E723277A0449}"/>
              </a:ext>
            </a:extLst>
          </p:cNvPr>
          <p:cNvSpPr txBox="1"/>
          <p:nvPr/>
        </p:nvSpPr>
        <p:spPr>
          <a:xfrm>
            <a:off x="838199" y="2050183"/>
            <a:ext cx="7670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밀키트는 곧 한끼 식사 → 하루 섭취 영양 큰 비중 차지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B4A37A-CB73-190D-AB84-67C74BFF61A6}"/>
              </a:ext>
            </a:extLst>
          </p:cNvPr>
          <p:cNvSpPr/>
          <p:nvPr/>
        </p:nvSpPr>
        <p:spPr>
          <a:xfrm>
            <a:off x="3208288" y="3463283"/>
            <a:ext cx="468000" cy="252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159696-A014-C1FF-2A26-224B2C9E9682}"/>
              </a:ext>
            </a:extLst>
          </p:cNvPr>
          <p:cNvSpPr/>
          <p:nvPr/>
        </p:nvSpPr>
        <p:spPr>
          <a:xfrm>
            <a:off x="4922788" y="3745522"/>
            <a:ext cx="468000" cy="252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910BFE-B4CF-1AF3-A9F5-5204BBD5D560}"/>
              </a:ext>
            </a:extLst>
          </p:cNvPr>
          <p:cNvSpPr/>
          <p:nvPr/>
        </p:nvSpPr>
        <p:spPr>
          <a:xfrm>
            <a:off x="3208288" y="4031221"/>
            <a:ext cx="468000" cy="1889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CC791F-78A5-EEF1-5A92-3CE0A35EC674}"/>
              </a:ext>
            </a:extLst>
          </p:cNvPr>
          <p:cNvSpPr/>
          <p:nvPr/>
        </p:nvSpPr>
        <p:spPr>
          <a:xfrm>
            <a:off x="4922788" y="4032710"/>
            <a:ext cx="468000" cy="1889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A787FE-B289-3F9E-6104-C3B15C30C999}"/>
              </a:ext>
            </a:extLst>
          </p:cNvPr>
          <p:cNvSpPr/>
          <p:nvPr/>
        </p:nvSpPr>
        <p:spPr>
          <a:xfrm>
            <a:off x="8915443" y="3467057"/>
            <a:ext cx="468000" cy="252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1794B3-0B2C-6D33-6928-0290E01EFDCB}"/>
              </a:ext>
            </a:extLst>
          </p:cNvPr>
          <p:cNvSpPr/>
          <p:nvPr/>
        </p:nvSpPr>
        <p:spPr>
          <a:xfrm>
            <a:off x="10629943" y="3739771"/>
            <a:ext cx="468000" cy="252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05CAD1-55E0-1E89-AD84-8290F7DC0484}"/>
              </a:ext>
            </a:extLst>
          </p:cNvPr>
          <p:cNvSpPr/>
          <p:nvPr/>
        </p:nvSpPr>
        <p:spPr>
          <a:xfrm>
            <a:off x="8877343" y="4025469"/>
            <a:ext cx="504000" cy="19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4937CD-6607-DE50-3B9B-68C0B96800E3}"/>
              </a:ext>
            </a:extLst>
          </p:cNvPr>
          <p:cNvSpPr/>
          <p:nvPr/>
        </p:nvSpPr>
        <p:spPr>
          <a:xfrm>
            <a:off x="10557943" y="4027465"/>
            <a:ext cx="540000" cy="19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9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1A779-ACD4-53BE-1A38-7DD09A02F1FF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9E266-BA1B-2FB2-0632-60B1C7EBA312}"/>
              </a:ext>
            </a:extLst>
          </p:cNvPr>
          <p:cNvSpPr txBox="1"/>
          <p:nvPr/>
        </p:nvSpPr>
        <p:spPr>
          <a:xfrm>
            <a:off x="838199" y="2050183"/>
            <a:ext cx="5407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easyOCR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사용한 시연 영상</a:t>
            </a:r>
          </a:p>
        </p:txBody>
      </p:sp>
      <p:pic>
        <p:nvPicPr>
          <p:cNvPr id="8" name="easy_OCR.ipynb - Colaboratory - Chrome 2023-11-19 17-10-20">
            <a:hlinkClick r:id="" action="ppaction://media"/>
            <a:extLst>
              <a:ext uri="{FF2B5EF4-FFF2-40B4-BE49-F238E27FC236}">
                <a16:creationId xmlns:a16="http://schemas.microsoft.com/office/drawing/2014/main" id="{AA950789-107C-2546-645D-A28B9D5FF1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871" y="2830832"/>
            <a:ext cx="6788258" cy="3606262"/>
          </a:xfrm>
          <a:prstGeom prst="rect">
            <a:avLst/>
          </a:prstGeom>
          <a:ln w="76200">
            <a:solidFill>
              <a:srgbClr val="5B007C"/>
            </a:solidFill>
          </a:ln>
        </p:spPr>
      </p:pic>
    </p:spTree>
    <p:extLst>
      <p:ext uri="{BB962C8B-B14F-4D97-AF65-F5344CB8AC3E}">
        <p14:creationId xmlns:p14="http://schemas.microsoft.com/office/powerpoint/2010/main" val="20837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22D7C-927F-93D0-B722-7EC34B26CA4E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25B60-6B35-1864-7762-6EC64A810A88}"/>
              </a:ext>
            </a:extLst>
          </p:cNvPr>
          <p:cNvSpPr txBox="1"/>
          <p:nvPr/>
        </p:nvSpPr>
        <p:spPr>
          <a:xfrm>
            <a:off x="838199" y="2050183"/>
            <a:ext cx="5407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학습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위한 영양성분표 이미지 수집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AB3B79-991A-0BD0-0F8B-CF748C3B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9" y="2633781"/>
            <a:ext cx="7485703" cy="41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0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91F1-3591-390C-49E1-EC7157C8AA49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D2C7B-D9FA-417C-0963-074642A91E17}"/>
              </a:ext>
            </a:extLst>
          </p:cNvPr>
          <p:cNvSpPr txBox="1"/>
          <p:nvPr/>
        </p:nvSpPr>
        <p:spPr>
          <a:xfrm>
            <a:off x="838199" y="2050183"/>
            <a:ext cx="5407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컬리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</a:t>
            </a:r>
            <a:r>
              <a:rPr lang="ko-KR" altLang="en-US" sz="22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잠재 고객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84B735-BA49-FB81-05AC-5F72FD074C2A}"/>
              </a:ext>
            </a:extLst>
          </p:cNvPr>
          <p:cNvGrpSpPr/>
          <p:nvPr/>
        </p:nvGrpSpPr>
        <p:grpSpPr>
          <a:xfrm>
            <a:off x="1558508" y="3014294"/>
            <a:ext cx="9074983" cy="2520000"/>
            <a:chOff x="1563004" y="3429000"/>
            <a:chExt cx="9074983" cy="252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589288-06DB-80C1-A36B-81FB749CC9BD}"/>
                </a:ext>
              </a:extLst>
            </p:cNvPr>
            <p:cNvSpPr/>
            <p:nvPr/>
          </p:nvSpPr>
          <p:spPr>
            <a:xfrm>
              <a:off x="1563004" y="3429000"/>
              <a:ext cx="2520000" cy="2520000"/>
            </a:xfrm>
            <a:prstGeom prst="rect">
              <a:avLst/>
            </a:prstGeom>
            <a:solidFill>
              <a:srgbClr val="5B0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600</a:t>
              </a:r>
              <a:r>
                <a:rPr lang="ko-KR" altLang="en-US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만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당뇨 환자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36F14A-CC36-0836-25FE-39D845130AB7}"/>
                </a:ext>
              </a:extLst>
            </p:cNvPr>
            <p:cNvSpPr/>
            <p:nvPr/>
          </p:nvSpPr>
          <p:spPr>
            <a:xfrm>
              <a:off x="4877058" y="3429000"/>
              <a:ext cx="2520000" cy="2520000"/>
            </a:xfrm>
            <a:prstGeom prst="rect">
              <a:avLst/>
            </a:prstGeom>
            <a:solidFill>
              <a:srgbClr val="5B0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3040 </a:t>
              </a:r>
              <a:r>
                <a:rPr lang="ko-KR" altLang="en-US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여성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+ </a:t>
              </a:r>
              <a:r>
                <a:rPr lang="ko-KR" altLang="en-US" sz="3000" dirty="0" err="1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워킹맘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1D001A-683F-81C3-A864-0C094D7E7FFE}"/>
                </a:ext>
              </a:extLst>
            </p:cNvPr>
            <p:cNvSpPr/>
            <p:nvPr/>
          </p:nvSpPr>
          <p:spPr>
            <a:xfrm>
              <a:off x="8117987" y="3429000"/>
              <a:ext cx="2520000" cy="2520000"/>
            </a:xfrm>
            <a:prstGeom prst="rect">
              <a:avLst/>
            </a:prstGeom>
            <a:solidFill>
              <a:srgbClr val="5B00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/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000" dirty="0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건강관리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000" dirty="0" err="1"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다이어터</a:t>
              </a:r>
              <a:endParaRPr lang="en-US" altLang="ko-KR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62287D-8438-8D66-5298-D8D56CE890EC}"/>
                </a:ext>
              </a:extLst>
            </p:cNvPr>
            <p:cNvSpPr txBox="1"/>
            <p:nvPr/>
          </p:nvSpPr>
          <p:spPr>
            <a:xfrm>
              <a:off x="2240338" y="3643367"/>
              <a:ext cx="116533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01</a:t>
              </a:r>
              <a:endParaRPr lang="ko-KR" altLang="en-US" sz="5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6AF77-E5CA-96F4-EBA4-C9A76C9D38B9}"/>
                </a:ext>
              </a:extLst>
            </p:cNvPr>
            <p:cNvSpPr txBox="1"/>
            <p:nvPr/>
          </p:nvSpPr>
          <p:spPr>
            <a:xfrm>
              <a:off x="5554393" y="3643367"/>
              <a:ext cx="116533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02</a:t>
              </a:r>
              <a:endParaRPr lang="ko-KR" altLang="en-US" sz="5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00715E-0E29-C503-6C6C-B27734D98F91}"/>
                </a:ext>
              </a:extLst>
            </p:cNvPr>
            <p:cNvSpPr txBox="1"/>
            <p:nvPr/>
          </p:nvSpPr>
          <p:spPr>
            <a:xfrm>
              <a:off x="8795322" y="3643367"/>
              <a:ext cx="116533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solidFill>
                    <a:schemeClr val="bg1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03</a:t>
              </a:r>
              <a:endParaRPr lang="ko-KR" altLang="en-US" sz="5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04499D-21EF-6F93-6F34-E3E6479B4996}"/>
              </a:ext>
            </a:extLst>
          </p:cNvPr>
          <p:cNvSpPr txBox="1"/>
          <p:nvPr/>
        </p:nvSpPr>
        <p:spPr>
          <a:xfrm>
            <a:off x="1838228" y="5748661"/>
            <a:ext cx="448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2020</a:t>
            </a: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년 기준 </a:t>
            </a:r>
            <a:r>
              <a:rPr lang="en-US" altLang="ko-KR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30</a:t>
            </a: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세 이상 당뇨병 환자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5BAF672-4032-3618-0C4A-51680DE4F6F3}"/>
              </a:ext>
            </a:extLst>
          </p:cNvPr>
          <p:cNvSpPr/>
          <p:nvPr/>
        </p:nvSpPr>
        <p:spPr>
          <a:xfrm flipH="1" flipV="1">
            <a:off x="1551864" y="5843327"/>
            <a:ext cx="180000" cy="180000"/>
          </a:xfrm>
          <a:prstGeom prst="ellipse">
            <a:avLst/>
          </a:prstGeom>
          <a:solidFill>
            <a:srgbClr val="5B0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8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1780E6-EA27-16E4-952F-90321660675D}"/>
              </a:ext>
            </a:extLst>
          </p:cNvPr>
          <p:cNvSpPr/>
          <p:nvPr/>
        </p:nvSpPr>
        <p:spPr>
          <a:xfrm>
            <a:off x="947738" y="3139700"/>
            <a:ext cx="9665833" cy="152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40B9D-73BC-9B58-4DC5-75768CC7E304}"/>
              </a:ext>
            </a:extLst>
          </p:cNvPr>
          <p:cNvSpPr txBox="1"/>
          <p:nvPr/>
        </p:nvSpPr>
        <p:spPr>
          <a:xfrm>
            <a:off x="947739" y="3251341"/>
            <a:ext cx="2514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마켓 </a:t>
            </a:r>
            <a:r>
              <a:rPr lang="ko-KR" altLang="en-US" dirty="0" err="1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컬리</a:t>
            </a:r>
            <a:r>
              <a:rPr lang="ko-KR" altLang="en-US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의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건강함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을 추구하는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이미지 강화</a:t>
            </a:r>
            <a:endParaRPr lang="en-US" altLang="ko-KR" dirty="0">
              <a:solidFill>
                <a:srgbClr val="5B007C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70513-96A5-039F-9DEF-BE0F47C1E617}"/>
              </a:ext>
            </a:extLst>
          </p:cNvPr>
          <p:cNvSpPr txBox="1"/>
          <p:nvPr/>
        </p:nvSpPr>
        <p:spPr>
          <a:xfrm>
            <a:off x="4325270" y="371611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인증된 </a:t>
            </a:r>
            <a:r>
              <a:rPr lang="ko-KR" altLang="en-US" dirty="0" err="1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컬리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solidFill>
                  <a:srgbClr val="5B007C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큐레이션</a:t>
            </a:r>
            <a:endParaRPr lang="en-US" altLang="ko-KR" dirty="0">
              <a:solidFill>
                <a:srgbClr val="5B007C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34F35-9E8A-6FEB-6F9D-F356312ED2F9}"/>
              </a:ext>
            </a:extLst>
          </p:cNvPr>
          <p:cNvSpPr txBox="1"/>
          <p:nvPr/>
        </p:nvSpPr>
        <p:spPr>
          <a:xfrm>
            <a:off x="8278212" y="3415136"/>
            <a:ext cx="207917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관련 상품</a:t>
            </a:r>
            <a:endParaRPr lang="en-US" altLang="ko-KR" sz="2000" dirty="0">
              <a:solidFill>
                <a:srgbClr val="FF0000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매출 증가</a:t>
            </a:r>
            <a:endParaRPr lang="en-US" altLang="ko-KR" sz="2000" dirty="0">
              <a:solidFill>
                <a:srgbClr val="FF0000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DC1D3835-5BFC-A42E-93C0-198E3B3A4759}"/>
              </a:ext>
            </a:extLst>
          </p:cNvPr>
          <p:cNvSpPr/>
          <p:nvPr/>
        </p:nvSpPr>
        <p:spPr>
          <a:xfrm>
            <a:off x="3462339" y="3656957"/>
            <a:ext cx="540000" cy="540000"/>
          </a:xfrm>
          <a:prstGeom prst="plus">
            <a:avLst>
              <a:gd name="adj" fmla="val 40385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9B56F20-5024-B891-E37D-A3690A4FE3AC}"/>
              </a:ext>
            </a:extLst>
          </p:cNvPr>
          <p:cNvSpPr/>
          <p:nvPr/>
        </p:nvSpPr>
        <p:spPr>
          <a:xfrm>
            <a:off x="7162801" y="3730688"/>
            <a:ext cx="792480" cy="39253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F2687-BAFB-5D8B-26DD-B03B0C4291E0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Personal nutrition facts label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A989A-87FA-1B4B-9AC1-23844639F72F}"/>
              </a:ext>
            </a:extLst>
          </p:cNvPr>
          <p:cNvSpPr txBox="1"/>
          <p:nvPr/>
        </p:nvSpPr>
        <p:spPr>
          <a:xfrm>
            <a:off x="838199" y="2050183"/>
            <a:ext cx="5407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기대 효과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5DEE6-FD93-8A70-F038-26159C9F208A}"/>
              </a:ext>
            </a:extLst>
          </p:cNvPr>
          <p:cNvSpPr txBox="1"/>
          <p:nvPr/>
        </p:nvSpPr>
        <p:spPr>
          <a:xfrm>
            <a:off x="838198" y="5307951"/>
            <a:ext cx="10515599" cy="1016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추후 암 환자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다이어터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등 다양한 고객을 위한 관련 상품 추천을 진행 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→  매출 증가 효과를 기대해 볼 수 있음 </a:t>
            </a:r>
          </a:p>
        </p:txBody>
      </p:sp>
    </p:spTree>
    <p:extLst>
      <p:ext uri="{BB962C8B-B14F-4D97-AF65-F5344CB8AC3E}">
        <p14:creationId xmlns:p14="http://schemas.microsoft.com/office/powerpoint/2010/main" val="62130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3F16F-0A61-565B-C23C-85FD816929BD}"/>
              </a:ext>
            </a:extLst>
          </p:cNvPr>
          <p:cNvSpPr txBox="1"/>
          <p:nvPr/>
        </p:nvSpPr>
        <p:spPr>
          <a:xfrm>
            <a:off x="3048000" y="6351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조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1799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억원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으로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년 만에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2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배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E7E17-6BA0-1286-3C76-7428810C7EAD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Pet food market size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5A4450-8E3B-2B2A-D40D-82744C76314B}"/>
              </a:ext>
            </a:extLst>
          </p:cNvPr>
          <p:cNvGrpSpPr/>
          <p:nvPr/>
        </p:nvGrpSpPr>
        <p:grpSpPr>
          <a:xfrm>
            <a:off x="2564768" y="2279453"/>
            <a:ext cx="7062464" cy="3996446"/>
            <a:chOff x="2747964" y="2496429"/>
            <a:chExt cx="7062464" cy="399644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07A92A-ED00-CA08-237D-62C58D5A61CE}"/>
                </a:ext>
              </a:extLst>
            </p:cNvPr>
            <p:cNvSpPr/>
            <p:nvPr/>
          </p:nvSpPr>
          <p:spPr>
            <a:xfrm>
              <a:off x="2747964" y="2496429"/>
              <a:ext cx="7062464" cy="39964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39DAEFE5-C03E-3CF1-45A8-D9A8D35940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9113903"/>
                </p:ext>
              </p:extLst>
            </p:nvPr>
          </p:nvGraphicFramePr>
          <p:xfrm>
            <a:off x="2747964" y="2496429"/>
            <a:ext cx="7062464" cy="3950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0E8A10-0F81-483B-73B3-BAA66756F033}"/>
              </a:ext>
            </a:extLst>
          </p:cNvPr>
          <p:cNvSpPr txBox="1"/>
          <p:nvPr/>
        </p:nvSpPr>
        <p:spPr>
          <a:xfrm>
            <a:off x="3098339" y="4592192"/>
            <a:ext cx="8873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9973</a:t>
            </a:r>
            <a:r>
              <a:rPr lang="ko-KR" altLang="en-US" sz="15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억</a:t>
            </a:r>
            <a:endParaRPr lang="ko-KR" altLang="en-US" sz="15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F5DA1-DFB2-3F1C-4453-3C8BBFF20D9B}"/>
              </a:ext>
            </a:extLst>
          </p:cNvPr>
          <p:cNvSpPr txBox="1"/>
          <p:nvPr/>
        </p:nvSpPr>
        <p:spPr>
          <a:xfrm>
            <a:off x="4707582" y="3915862"/>
            <a:ext cx="10887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</a:t>
            </a:r>
            <a:r>
              <a:rPr lang="ko-KR" altLang="en-US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조 </a:t>
            </a:r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663</a:t>
            </a:r>
            <a:r>
              <a:rPr lang="ko-KR" altLang="en-US" sz="15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억</a:t>
            </a:r>
            <a:endParaRPr lang="ko-KR" altLang="en-US" sz="15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D8EE3-6597-D39F-9F93-0700E900D66D}"/>
              </a:ext>
            </a:extLst>
          </p:cNvPr>
          <p:cNvSpPr txBox="1"/>
          <p:nvPr/>
        </p:nvSpPr>
        <p:spPr>
          <a:xfrm>
            <a:off x="6343969" y="3388415"/>
            <a:ext cx="11882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</a:t>
            </a:r>
            <a:r>
              <a:rPr lang="ko-KR" altLang="en-US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조 </a:t>
            </a:r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1176</a:t>
            </a:r>
            <a:r>
              <a:rPr lang="ko-KR" altLang="en-US" sz="15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억</a:t>
            </a:r>
            <a:endParaRPr lang="ko-KR" altLang="en-US" sz="15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E7D63-085A-161D-B1CE-80C4641629C6}"/>
              </a:ext>
            </a:extLst>
          </p:cNvPr>
          <p:cNvSpPr txBox="1"/>
          <p:nvPr/>
        </p:nvSpPr>
        <p:spPr>
          <a:xfrm>
            <a:off x="8048782" y="2765900"/>
            <a:ext cx="11882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</a:t>
            </a:r>
            <a:r>
              <a:rPr lang="ko-KR" altLang="en-US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조 </a:t>
            </a:r>
            <a:r>
              <a:rPr lang="en-US" altLang="ko-KR" sz="1500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1799</a:t>
            </a:r>
            <a:r>
              <a:rPr lang="ko-KR" altLang="en-US" sz="15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억</a:t>
            </a:r>
            <a:endParaRPr lang="ko-KR" altLang="en-US" sz="15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65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21E57-A703-FB44-7566-AF1DB920A139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Problem of pet food market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BCFE1C-FE7E-3EBD-36F9-43B9898A29D3}"/>
              </a:ext>
            </a:extLst>
          </p:cNvPr>
          <p:cNvGrpSpPr/>
          <p:nvPr/>
        </p:nvGrpSpPr>
        <p:grpSpPr>
          <a:xfrm>
            <a:off x="1112862" y="2547868"/>
            <a:ext cx="9966277" cy="3670887"/>
            <a:chOff x="1278003" y="2384583"/>
            <a:chExt cx="9966277" cy="36708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562481-6008-F9B7-8D95-40CAE6877A66}"/>
                </a:ext>
              </a:extLst>
            </p:cNvPr>
            <p:cNvSpPr txBox="1"/>
            <p:nvPr/>
          </p:nvSpPr>
          <p:spPr>
            <a:xfrm>
              <a:off x="1540106" y="2384583"/>
              <a:ext cx="3795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펫푸드</a:t>
              </a:r>
              <a:r>
                <a:rPr lang="ko-KR" altLang="en-US" sz="22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온라인 구매 현황</a:t>
              </a:r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15B5941E-B507-B1A0-0EE1-EBE0EB150A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2879606"/>
                </p:ext>
              </p:extLst>
            </p:nvPr>
          </p:nvGraphicFramePr>
          <p:xfrm>
            <a:off x="6838886" y="2815470"/>
            <a:ext cx="4320000" cy="324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98ACAD-B1F7-BE33-5158-8A556C4CF2CD}"/>
                </a:ext>
              </a:extLst>
            </p:cNvPr>
            <p:cNvSpPr txBox="1"/>
            <p:nvPr/>
          </p:nvSpPr>
          <p:spPr>
            <a:xfrm>
              <a:off x="6674086" y="2384583"/>
              <a:ext cx="45701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원료 명칭을 어려워하는 사람 현황</a:t>
              </a:r>
            </a:p>
          </p:txBody>
        </p:sp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EC015253-D8D7-3DAD-56ED-E4613BA621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4543406"/>
                </p:ext>
              </p:extLst>
            </p:nvPr>
          </p:nvGraphicFramePr>
          <p:xfrm>
            <a:off x="1278003" y="2815470"/>
            <a:ext cx="4320000" cy="324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1818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0E26A-65B1-8C71-BA17-0DDD50F3D70F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Guideline for USA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AEB65C-A39B-3E9C-1549-7EC3B335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/>
          <a:stretch/>
        </p:blipFill>
        <p:spPr>
          <a:xfrm>
            <a:off x="990599" y="2816678"/>
            <a:ext cx="5373320" cy="3426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48D90-CB6A-E4F2-21C5-961BD0E41DCF}"/>
              </a:ext>
            </a:extLst>
          </p:cNvPr>
          <p:cNvSpPr txBox="1"/>
          <p:nvPr/>
        </p:nvSpPr>
        <p:spPr>
          <a:xfrm>
            <a:off x="990599" y="2202583"/>
            <a:ext cx="5735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미국 사료 관리 협회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(AFFCO)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가이드라인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275194-9776-BA04-895B-B6376681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398" y="2633470"/>
            <a:ext cx="3972402" cy="4038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4AAA1-7709-EAAA-C07E-301A34EC776A}"/>
              </a:ext>
            </a:extLst>
          </p:cNvPr>
          <p:cNvSpPr txBox="1"/>
          <p:nvPr/>
        </p:nvSpPr>
        <p:spPr>
          <a:xfrm>
            <a:off x="6582723" y="2202583"/>
            <a:ext cx="5735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유럽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펫푸드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산업 연합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(FEDIAF)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가이드라인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2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47711-B54E-E39B-6423-8F97D276EB19}"/>
              </a:ext>
            </a:extLst>
          </p:cNvPr>
          <p:cNvSpPr txBox="1"/>
          <p:nvPr/>
        </p:nvSpPr>
        <p:spPr>
          <a:xfrm>
            <a:off x="838199" y="1542321"/>
            <a:ext cx="5407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Nutrition facts label for pet 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EE769C-B0A6-36F6-64D1-8509E92F790A}"/>
              </a:ext>
            </a:extLst>
          </p:cNvPr>
          <p:cNvGrpSpPr/>
          <p:nvPr/>
        </p:nvGrpSpPr>
        <p:grpSpPr>
          <a:xfrm>
            <a:off x="737095" y="2102297"/>
            <a:ext cx="4480560" cy="4592418"/>
            <a:chOff x="737095" y="2102297"/>
            <a:chExt cx="4480560" cy="45924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48FB32-A798-3DD8-F6E1-754943E1F8F3}"/>
                </a:ext>
              </a:extLst>
            </p:cNvPr>
            <p:cNvSpPr/>
            <p:nvPr/>
          </p:nvSpPr>
          <p:spPr>
            <a:xfrm>
              <a:off x="887963" y="2102297"/>
              <a:ext cx="4178825" cy="45924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2F864E-04FC-B3C4-B7F5-1291C96C7387}"/>
                </a:ext>
              </a:extLst>
            </p:cNvPr>
            <p:cNvGrpSpPr/>
            <p:nvPr/>
          </p:nvGrpSpPr>
          <p:grpSpPr>
            <a:xfrm>
              <a:off x="737095" y="2262514"/>
              <a:ext cx="4480560" cy="4289631"/>
              <a:chOff x="275878" y="2296076"/>
              <a:chExt cx="4480560" cy="42896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C18FF9-5636-527F-FB60-44D57BA1A2E1}"/>
                  </a:ext>
                </a:extLst>
              </p:cNvPr>
              <p:cNvSpPr txBox="1"/>
              <p:nvPr/>
            </p:nvSpPr>
            <p:spPr>
              <a:xfrm>
                <a:off x="275878" y="2296076"/>
                <a:ext cx="44805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1" i="0" dirty="0">
                    <a:solidFill>
                      <a:srgbClr val="171725"/>
                    </a:solidFill>
                    <a:effectLst/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현재 판매중인 상품의 영양 성분 표기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3ECFD70-4730-2B31-8B57-A9F3C3AE63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0" t="2136" r="2529" b="5936"/>
              <a:stretch/>
            </p:blipFill>
            <p:spPr>
              <a:xfrm>
                <a:off x="894054" y="2889061"/>
                <a:ext cx="3167743" cy="267988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3EAA2C-1815-4A92-07FD-560DC3F9E7AE}"/>
                  </a:ext>
                </a:extLst>
              </p:cNvPr>
              <p:cNvSpPr txBox="1"/>
              <p:nvPr/>
            </p:nvSpPr>
            <p:spPr>
              <a:xfrm>
                <a:off x="275878" y="5702324"/>
                <a:ext cx="4480560" cy="88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800" b="0" i="0" dirty="0">
                    <a:solidFill>
                      <a:srgbClr val="171725"/>
                    </a:solidFill>
                    <a:effectLst/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성분만 표기되어 있을 뿐</a:t>
                </a:r>
                <a:endPara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171725"/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정확한 함유량은 표기하지 않음</a:t>
                </a:r>
                <a:endPara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D5778B-E56E-7EAE-D36E-32899C901320}"/>
              </a:ext>
            </a:extLst>
          </p:cNvPr>
          <p:cNvGrpSpPr/>
          <p:nvPr/>
        </p:nvGrpSpPr>
        <p:grpSpPr>
          <a:xfrm>
            <a:off x="5436122" y="2721792"/>
            <a:ext cx="6629401" cy="2818678"/>
            <a:chOff x="5534096" y="3320636"/>
            <a:chExt cx="6629401" cy="281867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0E5DC-B202-9867-2C6F-ADCAF1932044}"/>
                </a:ext>
              </a:extLst>
            </p:cNvPr>
            <p:cNvGrpSpPr/>
            <p:nvPr/>
          </p:nvGrpSpPr>
          <p:grpSpPr>
            <a:xfrm>
              <a:off x="5534096" y="3320636"/>
              <a:ext cx="6629401" cy="2629274"/>
              <a:chOff x="5348284" y="2808331"/>
              <a:chExt cx="6629401" cy="26292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9CE3F2-B80B-9D32-DDDE-DB5FE9713388}"/>
                  </a:ext>
                </a:extLst>
              </p:cNvPr>
              <p:cNvSpPr txBox="1"/>
              <p:nvPr/>
            </p:nvSpPr>
            <p:spPr>
              <a:xfrm>
                <a:off x="5959176" y="2808331"/>
                <a:ext cx="540761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500" dirty="0">
                    <a:solidFill>
                      <a:srgbClr val="5B007C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반려동물 영양성분표</a:t>
                </a:r>
              </a:p>
            </p:txBody>
          </p:sp>
          <p:pic>
            <p:nvPicPr>
              <p:cNvPr id="28" name="그림 27" descr="스크린샷, 텍스트, 블랙, 폰트이(가) 표시된 사진&#10;&#10;자동 생성된 설명">
                <a:extLst>
                  <a:ext uri="{FF2B5EF4-FFF2-40B4-BE49-F238E27FC236}">
                    <a16:creationId xmlns:a16="http://schemas.microsoft.com/office/drawing/2014/main" id="{99BC869C-2996-74FE-2AC1-5A2F20151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47" t="28789" r="10025" b="22997"/>
              <a:stretch/>
            </p:blipFill>
            <p:spPr>
              <a:xfrm>
                <a:off x="5348284" y="3196571"/>
                <a:ext cx="6629401" cy="2241034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5E0180-FFE4-2EFF-870D-507EDE567738}"/>
                </a:ext>
              </a:extLst>
            </p:cNvPr>
            <p:cNvSpPr txBox="1"/>
            <p:nvPr/>
          </p:nvSpPr>
          <p:spPr>
            <a:xfrm>
              <a:off x="5799436" y="5769982"/>
              <a:ext cx="6098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 err="1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Newtrition</a:t>
              </a:r>
              <a:r>
                <a:rPr lang="en-US" altLang="ko-KR" sz="1800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1800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기술을 활용하여 제작</a:t>
              </a:r>
              <a:endPara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6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계단, 건물, 실업가, 등산, 사업, 직업, 성공, 진전, 리, 개발">
            <a:extLst>
              <a:ext uri="{FF2B5EF4-FFF2-40B4-BE49-F238E27FC236}">
                <a16:creationId xmlns:a16="http://schemas.microsoft.com/office/drawing/2014/main" id="{C59EDDE0-D772-86E7-386B-3EC48453C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5B007C">
                <a:tint val="45000"/>
                <a:satMod val="40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63"/>
          <a:stretch/>
        </p:blipFill>
        <p:spPr bwMode="auto">
          <a:xfrm>
            <a:off x="-4181514" y="-14767"/>
            <a:ext cx="7839114" cy="688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17B918-78DA-FF9B-3F54-C8063FF7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3657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Contents</a:t>
            </a:r>
            <a:endParaRPr lang="ko-KR" altLang="en-US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16719-805E-8EC7-542C-A2C60CC771B5}"/>
              </a:ext>
            </a:extLst>
          </p:cNvPr>
          <p:cNvSpPr txBox="1"/>
          <p:nvPr/>
        </p:nvSpPr>
        <p:spPr>
          <a:xfrm>
            <a:off x="3855720" y="3295610"/>
            <a:ext cx="83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01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3ACCC-3DE3-61F5-5460-75D790EEFC95}"/>
              </a:ext>
            </a:extLst>
          </p:cNvPr>
          <p:cNvSpPr txBox="1"/>
          <p:nvPr/>
        </p:nvSpPr>
        <p:spPr>
          <a:xfrm>
            <a:off x="4663440" y="3295610"/>
            <a:ext cx="1478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Intro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8BC4F-E246-CB44-FF85-D0D91316BD36}"/>
              </a:ext>
            </a:extLst>
          </p:cNvPr>
          <p:cNvSpPr txBox="1"/>
          <p:nvPr/>
        </p:nvSpPr>
        <p:spPr>
          <a:xfrm>
            <a:off x="3855720" y="4417349"/>
            <a:ext cx="83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02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9FFAF3-EBE2-4FF9-751B-124EB690077C}"/>
              </a:ext>
            </a:extLst>
          </p:cNvPr>
          <p:cNvSpPr txBox="1"/>
          <p:nvPr/>
        </p:nvSpPr>
        <p:spPr>
          <a:xfrm>
            <a:off x="4663440" y="4417349"/>
            <a:ext cx="2545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Data Analysis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83ECE-5344-7412-1605-9C32157BBF05}"/>
              </a:ext>
            </a:extLst>
          </p:cNvPr>
          <p:cNvSpPr txBox="1"/>
          <p:nvPr/>
        </p:nvSpPr>
        <p:spPr>
          <a:xfrm>
            <a:off x="3855720" y="5539088"/>
            <a:ext cx="83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03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BAE8A-C8CF-E922-5460-86842FE60C95}"/>
              </a:ext>
            </a:extLst>
          </p:cNvPr>
          <p:cNvSpPr txBox="1"/>
          <p:nvPr/>
        </p:nvSpPr>
        <p:spPr>
          <a:xfrm>
            <a:off x="4663440" y="5539088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Preview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76C98-48D4-CB1C-0554-EC81E2CD16F4}"/>
              </a:ext>
            </a:extLst>
          </p:cNvPr>
          <p:cNvSpPr txBox="1"/>
          <p:nvPr/>
        </p:nvSpPr>
        <p:spPr>
          <a:xfrm>
            <a:off x="7589520" y="3295610"/>
            <a:ext cx="83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04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7B846-2F43-7F62-D699-C3BCF19424CD}"/>
              </a:ext>
            </a:extLst>
          </p:cNvPr>
          <p:cNvSpPr txBox="1"/>
          <p:nvPr/>
        </p:nvSpPr>
        <p:spPr>
          <a:xfrm>
            <a:off x="8397240" y="3295610"/>
            <a:ext cx="381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Personal Strategy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6384C-12A2-A9FC-7657-6D7BCC48BD38}"/>
              </a:ext>
            </a:extLst>
          </p:cNvPr>
          <p:cNvSpPr txBox="1"/>
          <p:nvPr/>
        </p:nvSpPr>
        <p:spPr>
          <a:xfrm>
            <a:off x="7589520" y="4417349"/>
            <a:ext cx="83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05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52F67-319E-7438-A835-E881A1A37FBF}"/>
              </a:ext>
            </a:extLst>
          </p:cNvPr>
          <p:cNvSpPr txBox="1"/>
          <p:nvPr/>
        </p:nvSpPr>
        <p:spPr>
          <a:xfrm>
            <a:off x="8397240" y="4417349"/>
            <a:ext cx="2545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</a:t>
            </a:r>
            <a:r>
              <a:rPr lang="ko-KR" altLang="en-US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2500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Vertical</a:t>
            </a:r>
            <a:endParaRPr lang="ko-KR" altLang="en-US" sz="2500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15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7D0EA73-68C0-0BE9-5A00-68DE22C1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57" y="3005005"/>
            <a:ext cx="4392000" cy="25109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C4B7F-59C8-DEE5-D86F-3AA56D0C74AC}"/>
              </a:ext>
            </a:extLst>
          </p:cNvPr>
          <p:cNvSpPr txBox="1"/>
          <p:nvPr/>
        </p:nvSpPr>
        <p:spPr>
          <a:xfrm>
            <a:off x="838199" y="1542321"/>
            <a:ext cx="7652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Pet event meal kit &amp; pet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handmade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treats kit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454377-57E7-DB6F-BA57-B69BEC7A7AFF}"/>
              </a:ext>
            </a:extLst>
          </p:cNvPr>
          <p:cNvGrpSpPr/>
          <p:nvPr/>
        </p:nvGrpSpPr>
        <p:grpSpPr>
          <a:xfrm>
            <a:off x="1440942" y="3032344"/>
            <a:ext cx="9001114" cy="2502000"/>
            <a:chOff x="1428108" y="3032344"/>
            <a:chExt cx="9001114" cy="25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65915-1442-B49C-E197-5B188B52834D}"/>
                </a:ext>
              </a:extLst>
            </p:cNvPr>
            <p:cNvSpPr txBox="1"/>
            <p:nvPr/>
          </p:nvSpPr>
          <p:spPr>
            <a:xfrm>
              <a:off x="8259459" y="4584383"/>
              <a:ext cx="2169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수제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endParaRPr>
            </a:p>
            <a:p>
              <a:pPr algn="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뼈 간식 밀키트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6AF544B-A895-C142-0817-A3437037ED05}"/>
                </a:ext>
              </a:extLst>
            </p:cNvPr>
            <p:cNvGrpSpPr/>
            <p:nvPr/>
          </p:nvGrpSpPr>
          <p:grpSpPr>
            <a:xfrm>
              <a:off x="1428108" y="3032344"/>
              <a:ext cx="4347446" cy="2502000"/>
              <a:chOff x="1784569" y="3032344"/>
              <a:chExt cx="4347446" cy="250200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F8865D6-D025-EF8F-B618-A576C2ADD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569" y="3032344"/>
                <a:ext cx="4347446" cy="2502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40E7D-5458-3939-00A2-330605C3B693}"/>
                  </a:ext>
                </a:extLst>
              </p:cNvPr>
              <p:cNvSpPr txBox="1"/>
              <p:nvPr/>
            </p:nvSpPr>
            <p:spPr>
              <a:xfrm>
                <a:off x="3732596" y="4584382"/>
                <a:ext cx="21697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>
                    <a:solidFill>
                      <a:schemeClr val="bg2">
                        <a:lumMod val="50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수제</a:t>
                </a:r>
                <a:endPara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endParaRPr>
              </a:p>
              <a:p>
                <a:pPr algn="r"/>
                <a:r>
                  <a:rPr lang="ko-KR" altLang="en-US" dirty="0">
                    <a:solidFill>
                      <a:schemeClr val="bg2">
                        <a:lumMod val="50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생일 케이크 밀키트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B7CC6B1-FEFB-532C-A628-645B4A184297}"/>
              </a:ext>
            </a:extLst>
          </p:cNvPr>
          <p:cNvSpPr txBox="1"/>
          <p:nvPr/>
        </p:nvSpPr>
        <p:spPr>
          <a:xfrm>
            <a:off x="565374" y="5552875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펫 이벤트 밀키트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패키징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예시 이미지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5139F-4B3C-39E9-FE43-E1AB8EC24206}"/>
              </a:ext>
            </a:extLst>
          </p:cNvPr>
          <p:cNvSpPr txBox="1"/>
          <p:nvPr/>
        </p:nvSpPr>
        <p:spPr>
          <a:xfrm>
            <a:off x="5441566" y="5552875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펫 수제 간식 키트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패키징</a:t>
            </a:r>
            <a:r>
              <a:rPr lang="en-US" altLang="ko-KR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예시 이미지</a:t>
            </a:r>
            <a:endParaRPr lang="en-US" altLang="ko-KR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78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C4B44-90EB-AD4F-B60F-8EBF28FBD006}"/>
              </a:ext>
            </a:extLst>
          </p:cNvPr>
          <p:cNvSpPr txBox="1"/>
          <p:nvPr/>
        </p:nvSpPr>
        <p:spPr>
          <a:xfrm>
            <a:off x="838199" y="1542321"/>
            <a:ext cx="7652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Spread of Pet Humanization Culture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1F1491-B445-4C54-0A1A-5643E48AB0CF}"/>
              </a:ext>
            </a:extLst>
          </p:cNvPr>
          <p:cNvSpPr/>
          <p:nvPr/>
        </p:nvSpPr>
        <p:spPr>
          <a:xfrm>
            <a:off x="915689" y="2102297"/>
            <a:ext cx="10298630" cy="12952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8C2747-FEF5-8358-D3B5-83D0EA9D1365}"/>
              </a:ext>
            </a:extLst>
          </p:cNvPr>
          <p:cNvGrpSpPr/>
          <p:nvPr/>
        </p:nvGrpSpPr>
        <p:grpSpPr>
          <a:xfrm>
            <a:off x="977681" y="2235367"/>
            <a:ext cx="11332625" cy="931739"/>
            <a:chOff x="838199" y="2413199"/>
            <a:chExt cx="11332625" cy="9317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A2524E-6F8F-A014-260E-06CD8842A00A}"/>
                </a:ext>
              </a:extLst>
            </p:cNvPr>
            <p:cNvSpPr txBox="1"/>
            <p:nvPr/>
          </p:nvSpPr>
          <p:spPr>
            <a:xfrm>
              <a:off x="838199" y="2420611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Pet Humanization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7CA68-1490-6F9E-C575-76CDB26F550D}"/>
                </a:ext>
              </a:extLst>
            </p:cNvPr>
            <p:cNvSpPr txBox="1"/>
            <p:nvPr/>
          </p:nvSpPr>
          <p:spPr>
            <a:xfrm>
              <a:off x="3532111" y="2484052"/>
              <a:ext cx="2137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이란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1E6A76-B870-ACD1-9AE3-0FD2C1331914}"/>
                </a:ext>
              </a:extLst>
            </p:cNvPr>
            <p:cNvSpPr txBox="1"/>
            <p:nvPr/>
          </p:nvSpPr>
          <p:spPr>
            <a:xfrm>
              <a:off x="838199" y="2867884"/>
              <a:ext cx="114558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Pet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1D40C4-E940-B3A0-C6EB-9B8D6AF09448}"/>
                </a:ext>
              </a:extLst>
            </p:cNvPr>
            <p:cNvSpPr txBox="1"/>
            <p:nvPr/>
          </p:nvSpPr>
          <p:spPr>
            <a:xfrm>
              <a:off x="1723749" y="2867884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Humanization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2AA9C-9E1B-7C4A-605F-A2E1F794C16C}"/>
                </a:ext>
              </a:extLst>
            </p:cNvPr>
            <p:cNvSpPr txBox="1"/>
            <p:nvPr/>
          </p:nvSpPr>
          <p:spPr>
            <a:xfrm>
              <a:off x="1393827" y="2967068"/>
              <a:ext cx="1030277" cy="377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과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8A9BF-36E0-3469-50C7-58B88054DFCB}"/>
                </a:ext>
              </a:extLst>
            </p:cNvPr>
            <p:cNvSpPr txBox="1"/>
            <p:nvPr/>
          </p:nvSpPr>
          <p:spPr>
            <a:xfrm>
              <a:off x="3837535" y="2960108"/>
              <a:ext cx="4986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합성어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D796C0-B6E5-E43D-F100-C05AAD935001}"/>
                </a:ext>
              </a:extLst>
            </p:cNvPr>
            <p:cNvSpPr txBox="1"/>
            <p:nvPr/>
          </p:nvSpPr>
          <p:spPr>
            <a:xfrm>
              <a:off x="5589189" y="2413199"/>
              <a:ext cx="6581635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반려동물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 단순한 동물이 아닌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가족 구성원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중 하나로서 받아들여지고 있는 세태를 반영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184A04-F61A-6F88-494A-8CE34E9A64A1}"/>
              </a:ext>
            </a:extLst>
          </p:cNvPr>
          <p:cNvGrpSpPr/>
          <p:nvPr/>
        </p:nvGrpSpPr>
        <p:grpSpPr>
          <a:xfrm>
            <a:off x="2035967" y="3844841"/>
            <a:ext cx="8120066" cy="2520000"/>
            <a:chOff x="2563586" y="3809177"/>
            <a:chExt cx="8120066" cy="252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AFF464F-A6BC-D6B4-9A4B-F0F9FA45CFE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17561"/>
            <a:stretch/>
          </p:blipFill>
          <p:spPr>
            <a:xfrm>
              <a:off x="2563586" y="3809177"/>
              <a:ext cx="2160000" cy="252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DC58CB7-453F-14B0-E8A2-0F642EDEBD4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3652" y="3809177"/>
              <a:ext cx="2160000" cy="252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4008E5C-AFDE-FA01-DB3D-08656866342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619" y="3809177"/>
              <a:ext cx="216000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985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20D37-56FF-7F20-2998-9856B4872C2F}"/>
              </a:ext>
            </a:extLst>
          </p:cNvPr>
          <p:cNvSpPr txBox="1"/>
          <p:nvPr/>
        </p:nvSpPr>
        <p:spPr>
          <a:xfrm>
            <a:off x="838199" y="1542321"/>
            <a:ext cx="7652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Spread of Pet Humanization Culture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C2B9B-A343-5699-755E-7773CD1422C5}"/>
              </a:ext>
            </a:extLst>
          </p:cNvPr>
          <p:cNvSpPr/>
          <p:nvPr/>
        </p:nvSpPr>
        <p:spPr>
          <a:xfrm>
            <a:off x="915689" y="2102297"/>
            <a:ext cx="10298630" cy="12952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66DA7D-32BC-4EE4-5E8A-46ABB03B93D6}"/>
              </a:ext>
            </a:extLst>
          </p:cNvPr>
          <p:cNvGrpSpPr/>
          <p:nvPr/>
        </p:nvGrpSpPr>
        <p:grpSpPr>
          <a:xfrm>
            <a:off x="977681" y="2235367"/>
            <a:ext cx="11332625" cy="931739"/>
            <a:chOff x="838199" y="2413199"/>
            <a:chExt cx="11332625" cy="9317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865B74-E18A-3260-E55F-F3F27389F11B}"/>
                </a:ext>
              </a:extLst>
            </p:cNvPr>
            <p:cNvSpPr txBox="1"/>
            <p:nvPr/>
          </p:nvSpPr>
          <p:spPr>
            <a:xfrm>
              <a:off x="838199" y="2420611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Pet Humanization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00359-0767-9E9B-A6AF-C09E89F1F2E2}"/>
                </a:ext>
              </a:extLst>
            </p:cNvPr>
            <p:cNvSpPr txBox="1"/>
            <p:nvPr/>
          </p:nvSpPr>
          <p:spPr>
            <a:xfrm>
              <a:off x="3532111" y="2484052"/>
              <a:ext cx="2137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이란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657F0-3115-C4E9-5010-BA215A9E1B1A}"/>
                </a:ext>
              </a:extLst>
            </p:cNvPr>
            <p:cNvSpPr txBox="1"/>
            <p:nvPr/>
          </p:nvSpPr>
          <p:spPr>
            <a:xfrm>
              <a:off x="838199" y="2867884"/>
              <a:ext cx="114558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Pet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C45F8F-8C01-140F-9A2E-73F2868B722E}"/>
                </a:ext>
              </a:extLst>
            </p:cNvPr>
            <p:cNvSpPr txBox="1"/>
            <p:nvPr/>
          </p:nvSpPr>
          <p:spPr>
            <a:xfrm>
              <a:off x="1723749" y="2867884"/>
              <a:ext cx="333756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Humanization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15D3C-9E00-1358-D07F-421C89B9A5F8}"/>
                </a:ext>
              </a:extLst>
            </p:cNvPr>
            <p:cNvSpPr txBox="1"/>
            <p:nvPr/>
          </p:nvSpPr>
          <p:spPr>
            <a:xfrm>
              <a:off x="1393827" y="2967068"/>
              <a:ext cx="1030277" cy="377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과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062BD9-3375-879A-A6BC-CE55387B6424}"/>
                </a:ext>
              </a:extLst>
            </p:cNvPr>
            <p:cNvSpPr txBox="1"/>
            <p:nvPr/>
          </p:nvSpPr>
          <p:spPr>
            <a:xfrm>
              <a:off x="3837535" y="2960108"/>
              <a:ext cx="4986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합성어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D2628-E935-7BC6-A7BD-938E5CA2796E}"/>
                </a:ext>
              </a:extLst>
            </p:cNvPr>
            <p:cNvSpPr txBox="1"/>
            <p:nvPr/>
          </p:nvSpPr>
          <p:spPr>
            <a:xfrm>
              <a:off x="5589189" y="2413199"/>
              <a:ext cx="6581635" cy="88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반려동물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 단순한 동물이 아닌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5B007C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가족 구성원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중 하나로서 받아들여지고 있는 세태를 반영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53172B-ED37-C480-2E87-B35202A915BE}"/>
              </a:ext>
            </a:extLst>
          </p:cNvPr>
          <p:cNvGrpSpPr/>
          <p:nvPr/>
        </p:nvGrpSpPr>
        <p:grpSpPr>
          <a:xfrm>
            <a:off x="2158438" y="4021454"/>
            <a:ext cx="7875124" cy="2160000"/>
            <a:chOff x="1863231" y="4077288"/>
            <a:chExt cx="7875124" cy="216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EAE2192-F2C3-99E9-3EF7-E97EF814AB6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231" y="4077288"/>
              <a:ext cx="3600000" cy="216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48910C1-A76A-1026-36AA-2DF87D4142F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355" y="4077288"/>
              <a:ext cx="3600000" cy="21600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508929-8E29-D02C-6478-E32A826D16EB}"/>
              </a:ext>
            </a:extLst>
          </p:cNvPr>
          <p:cNvSpPr txBox="1"/>
          <p:nvPr/>
        </p:nvSpPr>
        <p:spPr>
          <a:xfrm>
            <a:off x="7117734" y="6181454"/>
            <a:ext cx="2231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조회수 </a:t>
            </a:r>
            <a:r>
              <a:rPr lang="en-US" altLang="ko-KR" b="1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732</a:t>
            </a:r>
            <a:r>
              <a:rPr lang="ko-KR" altLang="en-US" b="1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만회</a:t>
            </a:r>
            <a:endParaRPr lang="en-US" altLang="ko-KR" b="1" dirty="0">
              <a:solidFill>
                <a:srgbClr val="FF0000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E375E1-638D-06D2-BD96-DF72B7129288}"/>
              </a:ext>
            </a:extLst>
          </p:cNvPr>
          <p:cNvSpPr txBox="1"/>
          <p:nvPr/>
        </p:nvSpPr>
        <p:spPr>
          <a:xfrm>
            <a:off x="2861189" y="6181454"/>
            <a:ext cx="2231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조회수 </a:t>
            </a:r>
            <a:r>
              <a:rPr lang="en-US" altLang="ko-KR" b="1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658</a:t>
            </a:r>
            <a:r>
              <a:rPr lang="ko-KR" altLang="en-US" b="1" dirty="0">
                <a:solidFill>
                  <a:srgbClr val="FF0000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만회</a:t>
            </a:r>
            <a:endParaRPr lang="en-US" altLang="ko-KR" b="1" dirty="0">
              <a:solidFill>
                <a:srgbClr val="FF0000"/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82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4CD6CFB5-349B-8DB9-91FE-DD1E0D68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57" y="3005005"/>
            <a:ext cx="4392000" cy="25109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BE043-0722-96B0-A747-6D8A772A4975}"/>
              </a:ext>
            </a:extLst>
          </p:cNvPr>
          <p:cNvSpPr txBox="1"/>
          <p:nvPr/>
        </p:nvSpPr>
        <p:spPr>
          <a:xfrm>
            <a:off x="838199" y="1542321"/>
            <a:ext cx="7652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Pet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handmade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treats kit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B15A1-1C8B-BE8E-0594-F6BE8FD5ECA9}"/>
              </a:ext>
            </a:extLst>
          </p:cNvPr>
          <p:cNvSpPr txBox="1"/>
          <p:nvPr/>
        </p:nvSpPr>
        <p:spPr>
          <a:xfrm>
            <a:off x="990599" y="2202583"/>
            <a:ext cx="6063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너만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멍냥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?! –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수제 뼈 간식 키트 예시 이미지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EC7794-3592-59FB-F429-45B9DCA5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474" y="3065939"/>
            <a:ext cx="4465048" cy="25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45F12-AD5A-031B-2100-BE557B178CC3}"/>
              </a:ext>
            </a:extLst>
          </p:cNvPr>
          <p:cNvSpPr txBox="1"/>
          <p:nvPr/>
        </p:nvSpPr>
        <p:spPr>
          <a:xfrm>
            <a:off x="1219199" y="5554884"/>
            <a:ext cx="438232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비용</a:t>
            </a:r>
            <a:r>
              <a:rPr lang="en-US" altLang="ko-KR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부담</a:t>
            </a:r>
            <a:endParaRPr lang="en-US" altLang="ko-KR" sz="1800" b="0" i="0" dirty="0">
              <a:solidFill>
                <a:srgbClr val="171725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재료 손질의 어려움</a:t>
            </a:r>
            <a:endParaRPr lang="ko-KR" altLang="en-US" sz="1800" b="0" i="0" dirty="0">
              <a:solidFill>
                <a:srgbClr val="171725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1D91C-4E7C-DC4B-2275-F506945F4614}"/>
              </a:ext>
            </a:extLst>
          </p:cNvPr>
          <p:cNvSpPr txBox="1"/>
          <p:nvPr/>
        </p:nvSpPr>
        <p:spPr>
          <a:xfrm>
            <a:off x="1219199" y="2564427"/>
            <a:ext cx="438232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유튜브 </a:t>
            </a:r>
            <a:r>
              <a:rPr lang="en-US" altLang="ko-KR" b="1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‘</a:t>
            </a:r>
            <a:r>
              <a:rPr lang="ko-KR" altLang="en-US" b="1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수제 </a:t>
            </a:r>
            <a:r>
              <a:rPr lang="ko-KR" altLang="en-US" b="1" dirty="0" err="1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뼈간식</a:t>
            </a:r>
            <a:r>
              <a:rPr lang="en-US" altLang="ko-KR" b="1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’ </a:t>
            </a:r>
            <a:r>
              <a:rPr lang="ko-KR" altLang="en-US" b="1" dirty="0">
                <a:solidFill>
                  <a:srgbClr val="171725"/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동영상</a:t>
            </a:r>
            <a:endParaRPr lang="ko-KR" altLang="en-US" sz="1800" b="1" i="0" dirty="0">
              <a:solidFill>
                <a:srgbClr val="171725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F76A9E-E5EC-3950-8770-21D949B974F8}"/>
              </a:ext>
            </a:extLst>
          </p:cNvPr>
          <p:cNvSpPr txBox="1"/>
          <p:nvPr/>
        </p:nvSpPr>
        <p:spPr>
          <a:xfrm>
            <a:off x="6590478" y="5554883"/>
            <a:ext cx="4382323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손질된 재료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간단 조리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직접 만들어 먹이는 재미와 뿌듯함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7B0FB-E724-98C4-66C4-B3B7F28B9FAF}"/>
              </a:ext>
            </a:extLst>
          </p:cNvPr>
          <p:cNvSpPr txBox="1"/>
          <p:nvPr/>
        </p:nvSpPr>
        <p:spPr>
          <a:xfrm>
            <a:off x="8272293" y="4584383"/>
            <a:ext cx="216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수제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뼈 간식 밀키트</a:t>
            </a:r>
          </a:p>
        </p:txBody>
      </p:sp>
    </p:spTree>
    <p:extLst>
      <p:ext uri="{BB962C8B-B14F-4D97-AF65-F5344CB8AC3E}">
        <p14:creationId xmlns:p14="http://schemas.microsoft.com/office/powerpoint/2010/main" val="133102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New Vertical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02607-AABC-CB82-D82F-5DDC565D13F0}"/>
              </a:ext>
            </a:extLst>
          </p:cNvPr>
          <p:cNvSpPr txBox="1"/>
          <p:nvPr/>
        </p:nvSpPr>
        <p:spPr>
          <a:xfrm>
            <a:off x="838199" y="1542321"/>
            <a:ext cx="7652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Pet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handmade</a:t>
            </a:r>
            <a:r>
              <a:rPr lang="ko-KR" altLang="en-US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treats kit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2D3CA-8DE1-DB1C-45A2-A22EEFE88BCB}"/>
              </a:ext>
            </a:extLst>
          </p:cNvPr>
          <p:cNvSpPr txBox="1"/>
          <p:nvPr/>
        </p:nvSpPr>
        <p:spPr>
          <a:xfrm>
            <a:off x="990599" y="2202583"/>
            <a:ext cx="6063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너만 </a:t>
            </a:r>
            <a:r>
              <a:rPr lang="ko-KR" altLang="en-US" sz="2200" dirty="0" err="1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멍냥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?! –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수제 뼈 간식 키트 예시 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569E3-9BB1-E052-B4BE-BB0F0EB6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85" y="2902755"/>
            <a:ext cx="4392000" cy="2510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96F9B-C425-4038-3CD6-34CD6ADF98BD}"/>
              </a:ext>
            </a:extLst>
          </p:cNvPr>
          <p:cNvSpPr txBox="1"/>
          <p:nvPr/>
        </p:nvSpPr>
        <p:spPr>
          <a:xfrm>
            <a:off x="2965821" y="4482133"/>
            <a:ext cx="216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수제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algn="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뼈 간식 밀키트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9B3E3-4586-3990-1880-9B19046EA956}"/>
              </a:ext>
            </a:extLst>
          </p:cNvPr>
          <p:cNvSpPr txBox="1"/>
          <p:nvPr/>
        </p:nvSpPr>
        <p:spPr>
          <a:xfrm>
            <a:off x="5380385" y="2923343"/>
            <a:ext cx="86855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0" i="0" dirty="0">
                <a:solidFill>
                  <a:srgbClr val="333333"/>
                </a:solidFill>
                <a:effectLst/>
                <a:latin typeface="Helvetica Neue"/>
              </a:rPr>
              <a:t>📖 </a:t>
            </a:r>
            <a:r>
              <a:rPr lang="ko-KR" altLang="en-US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자세히 보고 따라할 수 있는 유튜브 동영상 </a:t>
            </a:r>
            <a:r>
              <a:rPr lang="en-US" altLang="ko-KR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QR</a:t>
            </a:r>
            <a:r>
              <a:rPr lang="ko-KR" altLang="en-US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 포함된 레시피 북</a:t>
            </a:r>
            <a:endParaRPr lang="ko-KR" altLang="en-US" sz="17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125C9-769D-DD1E-A30A-03E98FE711A1}"/>
              </a:ext>
            </a:extLst>
          </p:cNvPr>
          <p:cNvSpPr txBox="1"/>
          <p:nvPr/>
        </p:nvSpPr>
        <p:spPr>
          <a:xfrm>
            <a:off x="5380385" y="3536122"/>
            <a:ext cx="86855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0" i="0" dirty="0">
                <a:solidFill>
                  <a:srgbClr val="333333"/>
                </a:solidFill>
                <a:effectLst/>
                <a:latin typeface="Helvetica Neue"/>
              </a:rPr>
              <a:t>👂 </a:t>
            </a:r>
            <a:r>
              <a:rPr lang="ko-KR" altLang="en-US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오리 귀</a:t>
            </a:r>
            <a:endParaRPr lang="ko-KR" altLang="en-US" sz="17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3C1ED-720E-B493-2FC1-D42D4833BD3C}"/>
              </a:ext>
            </a:extLst>
          </p:cNvPr>
          <p:cNvSpPr txBox="1"/>
          <p:nvPr/>
        </p:nvSpPr>
        <p:spPr>
          <a:xfrm>
            <a:off x="5380385" y="4148901"/>
            <a:ext cx="8685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0" i="0" dirty="0">
                <a:solidFill>
                  <a:srgbClr val="333333"/>
                </a:solidFill>
                <a:effectLst/>
                <a:latin typeface="Helvetica Neue"/>
              </a:rPr>
              <a:t>🦶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ko-KR" altLang="en-US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닭 발</a:t>
            </a:r>
            <a:endParaRPr lang="en-US" altLang="ko-KR" sz="1700" b="0" i="0" dirty="0">
              <a:solidFill>
                <a:srgbClr val="333333"/>
              </a:solidFill>
              <a:effectLst/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EB746-78CB-410D-7FFA-6434A57D3BA9}"/>
              </a:ext>
            </a:extLst>
          </p:cNvPr>
          <p:cNvSpPr txBox="1"/>
          <p:nvPr/>
        </p:nvSpPr>
        <p:spPr>
          <a:xfrm>
            <a:off x="5380385" y="4761681"/>
            <a:ext cx="86855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0" i="0" dirty="0">
                <a:solidFill>
                  <a:srgbClr val="333333"/>
                </a:solidFill>
                <a:effectLst/>
                <a:latin typeface="Helvetica Neue"/>
              </a:rPr>
              <a:t>🦴 </a:t>
            </a:r>
            <a:r>
              <a:rPr lang="ko-KR" altLang="en-US" sz="1700" b="0" i="0" dirty="0">
                <a:solidFill>
                  <a:srgbClr val="333333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양 도가니 </a:t>
            </a:r>
          </a:p>
        </p:txBody>
      </p:sp>
    </p:spTree>
    <p:extLst>
      <p:ext uri="{BB962C8B-B14F-4D97-AF65-F5344CB8AC3E}">
        <p14:creationId xmlns:p14="http://schemas.microsoft.com/office/powerpoint/2010/main" val="382407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F37A99-4854-544D-96DE-10A2BC5C0715}"/>
              </a:ext>
            </a:extLst>
          </p:cNvPr>
          <p:cNvSpPr/>
          <p:nvPr/>
        </p:nvSpPr>
        <p:spPr>
          <a:xfrm>
            <a:off x="7859712" y="0"/>
            <a:ext cx="4332287" cy="6858000"/>
          </a:xfrm>
          <a:prstGeom prst="rect">
            <a:avLst/>
          </a:prstGeom>
          <a:solidFill>
            <a:srgbClr val="5B0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7D468-8107-C9D6-7A83-BD7EE1F9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158" y="4129404"/>
            <a:ext cx="3150553" cy="1325563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Thank</a:t>
            </a:r>
            <a:endParaRPr lang="ko-KR" altLang="en-US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A5770E-9D1F-F796-2580-8BFF57C02AF4}"/>
              </a:ext>
            </a:extLst>
          </p:cNvPr>
          <p:cNvSpPr txBox="1">
            <a:spLocks/>
          </p:cNvSpPr>
          <p:nvPr/>
        </p:nvSpPr>
        <p:spPr>
          <a:xfrm>
            <a:off x="7890193" y="4129404"/>
            <a:ext cx="31505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you</a:t>
            </a:r>
            <a:endParaRPr lang="ko-KR" altLang="en-US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4100" name="Picture 4" descr="콜리플라워, 콜리플라워 장미, 투명한 배경, Png, 콜리플라워">
            <a:extLst>
              <a:ext uri="{FF2B5EF4-FFF2-40B4-BE49-F238E27FC236}">
                <a16:creationId xmlns:a16="http://schemas.microsoft.com/office/drawing/2014/main" id="{42D03485-38D5-C3B8-3567-13400D6D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05348" y="3540063"/>
            <a:ext cx="161592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6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3175903-F6FD-426A-4C73-37DF95FA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824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Citation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97C210-B613-9F09-9F04-EB4B5AF508AF}"/>
              </a:ext>
            </a:extLst>
          </p:cNvPr>
          <p:cNvSpPr/>
          <p:nvPr/>
        </p:nvSpPr>
        <p:spPr>
          <a:xfrm>
            <a:off x="4196442" y="0"/>
            <a:ext cx="79955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FB636-90E9-C1AF-B830-DC24F9EF5D7D}"/>
              </a:ext>
            </a:extLst>
          </p:cNvPr>
          <p:cNvSpPr txBox="1"/>
          <p:nvPr/>
        </p:nvSpPr>
        <p:spPr>
          <a:xfrm>
            <a:off x="4196442" y="1027906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https://engine.roa.ai/articles/172859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https://blog.naver.com/c99s88/222555858325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https://www.instagram.com/p/Cze4X9gSbXB/?utm_source=ig_web_copy_link&amp;igshid=MzRlODBiNWFlZA==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  <a:hlinkClick r:id="rId5"/>
              </a:rPr>
              <a:t>https://www.instagram.com/p/CzwDqmmJjtz/?utm_source=ig_web_copy_link&amp;igshid=MzRlODBiNWFlZA==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  <a:hlinkClick r:id="rId6"/>
              </a:rPr>
              <a:t>https://www.instagram.com/p/Cz0ZMafPgIc/?utm_source=ig_web_copy_link&amp;igshid=MzRlODBiNWFlZA==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dirty="0">
                <a:hlinkClick r:id="rId7"/>
              </a:rPr>
              <a:t>https://m.sedaily.com/NewsView/29LXDGXOG5#cb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https://www.foodicon.co.kr/news/articleView.html?idxno=15235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9"/>
              </a:rPr>
              <a:t>https://www.dailygaewon.com/news/articleView.html?idxno=11985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http://www.petfoodusakr.com/theme/basic/petfoodmatters1_2.php</a:t>
            </a:r>
            <a:endParaRPr lang="en-US" altLang="ko-KR" dirty="0"/>
          </a:p>
          <a:p>
            <a:r>
              <a:rPr lang="en-US" altLang="ko-KR" dirty="0">
                <a:hlinkClick r:id="rId11"/>
              </a:rPr>
              <a:t>https://europeanpetfood.org/</a:t>
            </a:r>
            <a:endParaRPr lang="en-US" altLang="ko-KR" dirty="0"/>
          </a:p>
          <a:p>
            <a:r>
              <a:rPr lang="en-US" altLang="ko-KR" dirty="0">
                <a:solidFill>
                  <a:srgbClr val="000000"/>
                </a:solidFill>
                <a:latin typeface="-apple-system"/>
                <a:hlinkClick r:id="rId12"/>
              </a:rPr>
              <a:t>https://youtu.be/YPJ2NzIl8-E?si=xk3GfvABjDMpugLG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-apple-system"/>
                <a:hlinkClick r:id="rId13"/>
              </a:rPr>
              <a:t>https://youtu.be/GMB-rLzGKgQ?si=7T3HDDz_1Wa3W3yw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-apple-system"/>
                <a:hlinkClick r:id="rId14"/>
              </a:rPr>
              <a:t>https://youtu.be/UCnOa_jVRBQ?si=LHVZDBxmGQIG00Z-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2236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B91BD37-2210-B627-804C-6C966B88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Intro</a:t>
            </a:r>
            <a:endParaRPr lang="ko-KR" altLang="en-US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B9017-4F36-AB70-D45E-ED734D40F183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Business Proposal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B8B6F5-04C6-CABB-C00C-6E3DECF6F3A4}"/>
              </a:ext>
            </a:extLst>
          </p:cNvPr>
          <p:cNvGrpSpPr/>
          <p:nvPr/>
        </p:nvGrpSpPr>
        <p:grpSpPr>
          <a:xfrm>
            <a:off x="1673414" y="2700003"/>
            <a:ext cx="8845172" cy="3258000"/>
            <a:chOff x="1942348" y="2487730"/>
            <a:chExt cx="8845172" cy="3258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ACB9B2F-1DBD-5E09-FCC6-D8A257DE774B}"/>
                </a:ext>
              </a:extLst>
            </p:cNvPr>
            <p:cNvGrpSpPr/>
            <p:nvPr/>
          </p:nvGrpSpPr>
          <p:grpSpPr>
            <a:xfrm>
              <a:off x="6827520" y="2488621"/>
              <a:ext cx="3960000" cy="3256218"/>
              <a:chOff x="6827520" y="2484121"/>
              <a:chExt cx="3960000" cy="3256218"/>
            </a:xfrm>
          </p:grpSpPr>
          <p:pic>
            <p:nvPicPr>
              <p:cNvPr id="16" name="Picture 2" descr="강아지, Priroda, Happy Birthday, 개, 축하하다">
                <a:extLst>
                  <a:ext uri="{FF2B5EF4-FFF2-40B4-BE49-F238E27FC236}">
                    <a16:creationId xmlns:a16="http://schemas.microsoft.com/office/drawing/2014/main" id="{C8D7058C-DB3C-74B5-8867-7127AB52BBD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20" y="2500339"/>
                <a:ext cx="3960000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BABCB-3BA3-2D67-F8A5-0271681674A5}"/>
                  </a:ext>
                </a:extLst>
              </p:cNvPr>
              <p:cNvSpPr txBox="1"/>
              <p:nvPr/>
            </p:nvSpPr>
            <p:spPr>
              <a:xfrm>
                <a:off x="7400973" y="5255019"/>
                <a:ext cx="33375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새로운 </a:t>
                </a:r>
                <a:r>
                  <a:rPr lang="ko-KR" alt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펫푸드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 산업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FFE1A-A709-6F78-B1EC-B1BC94237A71}"/>
                  </a:ext>
                </a:extLst>
              </p:cNvPr>
              <p:cNvSpPr txBox="1"/>
              <p:nvPr/>
            </p:nvSpPr>
            <p:spPr>
              <a:xfrm>
                <a:off x="6892836" y="2484121"/>
                <a:ext cx="2545080" cy="1191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500" dirty="0">
                    <a:solidFill>
                      <a:srgbClr val="5B007C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New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500" dirty="0">
                    <a:solidFill>
                      <a:srgbClr val="5B007C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Vertical</a:t>
                </a:r>
                <a:endParaRPr lang="ko-KR" altLang="en-US" sz="2500" dirty="0">
                  <a:solidFill>
                    <a:srgbClr val="5B007C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30D9E33-3AEE-747F-08F9-51583F2FA0B3}"/>
                </a:ext>
              </a:extLst>
            </p:cNvPr>
            <p:cNvGrpSpPr/>
            <p:nvPr/>
          </p:nvGrpSpPr>
          <p:grpSpPr>
            <a:xfrm>
              <a:off x="1942348" y="2487730"/>
              <a:ext cx="3960000" cy="3258000"/>
              <a:chOff x="1942348" y="2491339"/>
              <a:chExt cx="3960000" cy="3258000"/>
            </a:xfrm>
          </p:grpSpPr>
          <p:pic>
            <p:nvPicPr>
              <p:cNvPr id="7172" name="Picture 4" descr="샐러드, 음식, 이탈리아 사람, 맛있는, 활기 없는, 요리, 그릇">
                <a:extLst>
                  <a:ext uri="{FF2B5EF4-FFF2-40B4-BE49-F238E27FC236}">
                    <a16:creationId xmlns:a16="http://schemas.microsoft.com/office/drawing/2014/main" id="{CACB848B-7C97-41BD-DCA7-EF6FB8E4E37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2348" y="2491339"/>
                <a:ext cx="3960000" cy="32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C0738BF-02EC-8F26-3580-A27DE3947F22}"/>
                  </a:ext>
                </a:extLst>
              </p:cNvPr>
              <p:cNvGrpSpPr/>
              <p:nvPr/>
            </p:nvGrpSpPr>
            <p:grpSpPr>
              <a:xfrm>
                <a:off x="2007664" y="2511513"/>
                <a:ext cx="3845697" cy="3171008"/>
                <a:chOff x="6892836" y="2484121"/>
                <a:chExt cx="3845697" cy="3171008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82A0-728B-D691-9785-12AFFAED4BB5}"/>
                    </a:ext>
                  </a:extLst>
                </p:cNvPr>
                <p:cNvSpPr txBox="1"/>
                <p:nvPr/>
              </p:nvSpPr>
              <p:spPr>
                <a:xfrm>
                  <a:off x="7400973" y="5255019"/>
                  <a:ext cx="33375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OTF Light" panose="00000400000000000000" pitchFamily="50" charset="-127"/>
                      <a:ea typeface="나눔스퀘어 네오 OTF Light" panose="00000400000000000000" pitchFamily="50" charset="-127"/>
                    </a:rPr>
                    <a:t>맞춤형 영양 기준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218B99-B725-2219-1091-C9BDB1A1C5E7}"/>
                    </a:ext>
                  </a:extLst>
                </p:cNvPr>
                <p:cNvSpPr txBox="1"/>
                <p:nvPr/>
              </p:nvSpPr>
              <p:spPr>
                <a:xfrm>
                  <a:off x="6892836" y="2484121"/>
                  <a:ext cx="2545080" cy="1191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500" dirty="0">
                      <a:solidFill>
                        <a:srgbClr val="5B007C"/>
                      </a:solidFill>
                      <a:latin typeface="나눔스퀘어 네오 OTF Heavy" panose="00000A00000000000000" pitchFamily="50" charset="-127"/>
                      <a:ea typeface="나눔스퀘어 네오 OTF Heavy" panose="00000A00000000000000" pitchFamily="50" charset="-127"/>
                    </a:rPr>
                    <a:t>Personal Strategy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8853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FAA1C57-5169-8AC8-2A7F-B3634F1A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Intro</a:t>
            </a:r>
            <a:endParaRPr lang="ko-KR" altLang="en-US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918F0-C592-9516-0006-CBCC977B0DFF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Data Overview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D0DAB6-9F0E-B913-3981-C0E08C54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23" y="2809363"/>
            <a:ext cx="5061563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8017CD-62C5-0B4B-5391-663F786F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8" y="2816678"/>
            <a:ext cx="524589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24CC8-A027-555D-C3DA-48105C24C91B}"/>
              </a:ext>
            </a:extLst>
          </p:cNvPr>
          <p:cNvSpPr txBox="1"/>
          <p:nvPr/>
        </p:nvSpPr>
        <p:spPr>
          <a:xfrm>
            <a:off x="990599" y="2202583"/>
            <a:ext cx="5735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5B007C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컬리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데이터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(3993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9675C-8D97-F771-0A1E-1F05D0CB8620}"/>
              </a:ext>
            </a:extLst>
          </p:cNvPr>
          <p:cNvSpPr txBox="1"/>
          <p:nvPr/>
        </p:nvSpPr>
        <p:spPr>
          <a:xfrm>
            <a:off x="6582723" y="2202583"/>
            <a:ext cx="5735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6AA338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오아시스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데이터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(1018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43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7C555D-0DD3-7AD2-4FC3-7B83E9126165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Competitor  -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19C6496-D796-FAE9-149C-4E279B0E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Data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Analysis</a:t>
            </a:r>
            <a:endParaRPr lang="ko-KR" altLang="en-US" dirty="0">
              <a:solidFill>
                <a:srgbClr val="5B007C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5122" name="Picture 2" descr="오아시스마켓, 작년 매출 50% 증가한 3천570억원…영업익 57억원 | 한국경제">
            <a:extLst>
              <a:ext uri="{FF2B5EF4-FFF2-40B4-BE49-F238E27FC236}">
                <a16:creationId xmlns:a16="http://schemas.microsoft.com/office/drawing/2014/main" id="{15E4211B-0EA7-BD49-41EB-07773F6A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99" y="1560027"/>
            <a:ext cx="1866901" cy="4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381982F-CC3C-D450-BA4F-3105EA01C16B}"/>
              </a:ext>
            </a:extLst>
          </p:cNvPr>
          <p:cNvSpPr/>
          <p:nvPr/>
        </p:nvSpPr>
        <p:spPr>
          <a:xfrm>
            <a:off x="1556973" y="2726863"/>
            <a:ext cx="2111618" cy="2111618"/>
          </a:xfrm>
          <a:prstGeom prst="ellipse">
            <a:avLst/>
          </a:prstGeom>
          <a:solidFill>
            <a:srgbClr val="6AA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새벽</a:t>
            </a:r>
            <a:endParaRPr lang="en-US" altLang="ko-KR" sz="3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배송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90B74-EA3D-F2ED-9F83-8D6A45E29D6E}"/>
              </a:ext>
            </a:extLst>
          </p:cNvPr>
          <p:cNvSpPr/>
          <p:nvPr/>
        </p:nvSpPr>
        <p:spPr>
          <a:xfrm>
            <a:off x="3668591" y="2726863"/>
            <a:ext cx="2111618" cy="2111618"/>
          </a:xfrm>
          <a:prstGeom prst="ellipse">
            <a:avLst/>
          </a:prstGeom>
          <a:solidFill>
            <a:srgbClr val="6AA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흑자</a:t>
            </a:r>
            <a:endParaRPr lang="en-US" altLang="ko-KR" sz="3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94FADC-A92B-23A7-ED61-CEF48C07471C}"/>
              </a:ext>
            </a:extLst>
          </p:cNvPr>
          <p:cNvSpPr/>
          <p:nvPr/>
        </p:nvSpPr>
        <p:spPr>
          <a:xfrm>
            <a:off x="5780209" y="2726863"/>
            <a:ext cx="2111618" cy="2111618"/>
          </a:xfrm>
          <a:prstGeom prst="ellipse">
            <a:avLst/>
          </a:prstGeom>
          <a:solidFill>
            <a:srgbClr val="6AA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밀키트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A116B09-DB0B-50A4-1F56-416D4929869B}"/>
              </a:ext>
            </a:extLst>
          </p:cNvPr>
          <p:cNvSpPr/>
          <p:nvPr/>
        </p:nvSpPr>
        <p:spPr>
          <a:xfrm>
            <a:off x="7891827" y="2726863"/>
            <a:ext cx="2111618" cy="2111618"/>
          </a:xfrm>
          <a:prstGeom prst="ellipse">
            <a:avLst/>
          </a:prstGeom>
          <a:solidFill>
            <a:srgbClr val="6AA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16FE4B-F953-91B5-53C9-276ADF3C3B09}"/>
              </a:ext>
            </a:extLst>
          </p:cNvPr>
          <p:cNvSpPr txBox="1"/>
          <p:nvPr/>
        </p:nvSpPr>
        <p:spPr>
          <a:xfrm>
            <a:off x="6852136" y="3198474"/>
            <a:ext cx="4191000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시장 점유율</a:t>
            </a:r>
            <a:endParaRPr lang="en-US" altLang="ko-KR" sz="3000" dirty="0">
              <a:solidFill>
                <a:schemeClr val="bg1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</a:t>
            </a:r>
            <a:r>
              <a: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D1222B2-1199-4053-6DBC-1A120F48DE0F}"/>
              </a:ext>
            </a:extLst>
          </p:cNvPr>
          <p:cNvGrpSpPr/>
          <p:nvPr/>
        </p:nvGrpSpPr>
        <p:grpSpPr>
          <a:xfrm>
            <a:off x="6751303" y="6282502"/>
            <a:ext cx="6382364" cy="369332"/>
            <a:chOff x="8857636" y="5201793"/>
            <a:chExt cx="6382364" cy="3693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F43C6B4-007D-E29E-C988-49A2AFF72194}"/>
                </a:ext>
              </a:extLst>
            </p:cNvPr>
            <p:cNvSpPr/>
            <p:nvPr/>
          </p:nvSpPr>
          <p:spPr>
            <a:xfrm flipH="1" flipV="1">
              <a:off x="8857636" y="5296459"/>
              <a:ext cx="180000" cy="180000"/>
            </a:xfrm>
            <a:prstGeom prst="ellipse">
              <a:avLst/>
            </a:prstGeom>
            <a:solidFill>
              <a:srgbClr val="6AA3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0E3485-F3B4-3B55-EC3A-D09A07686BF2}"/>
                </a:ext>
              </a:extLst>
            </p:cNvPr>
            <p:cNvSpPr txBox="1"/>
            <p:nvPr/>
          </p:nvSpPr>
          <p:spPr>
            <a:xfrm>
              <a:off x="9144000" y="520179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2022</a:t>
              </a:r>
              <a:r>
                <a:rPr lang="ko-KR" altLang="en-US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년 </a:t>
              </a:r>
              <a:r>
                <a: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10</a:t>
              </a:r>
              <a:r>
                <a:rPr lang="ko-KR" altLang="en-US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월 기준 </a:t>
              </a:r>
              <a:r>
                <a: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36</a:t>
              </a:r>
              <a:r>
                <a:rPr lang="ko-KR" altLang="en-US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만명</a:t>
              </a:r>
              <a:endPara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6195AAC-C52D-FD71-EC33-D0003C1FAB33}"/>
              </a:ext>
            </a:extLst>
          </p:cNvPr>
          <p:cNvSpPr txBox="1"/>
          <p:nvPr/>
        </p:nvSpPr>
        <p:spPr>
          <a:xfrm>
            <a:off x="2813955" y="5201793"/>
            <a:ext cx="448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171725"/>
                </a:solidFill>
                <a:effectLst/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새벽 배송 업체들 중 유일한 흑자 기업</a:t>
            </a:r>
            <a:endParaRPr lang="ko-KR" altLang="en-US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A51735C-F7C0-B947-F33C-CA289A48A5F2}"/>
              </a:ext>
            </a:extLst>
          </p:cNvPr>
          <p:cNvSpPr/>
          <p:nvPr/>
        </p:nvSpPr>
        <p:spPr>
          <a:xfrm flipH="1" flipV="1">
            <a:off x="2527591" y="5296459"/>
            <a:ext cx="180000" cy="180000"/>
          </a:xfrm>
          <a:prstGeom prst="ellipse">
            <a:avLst/>
          </a:prstGeom>
          <a:solidFill>
            <a:srgbClr val="6AA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4103B6-07BA-33B0-1D8C-17BF939B5721}"/>
              </a:ext>
            </a:extLst>
          </p:cNvPr>
          <p:cNvGrpSpPr/>
          <p:nvPr/>
        </p:nvGrpSpPr>
        <p:grpSpPr>
          <a:xfrm>
            <a:off x="4642178" y="5743633"/>
            <a:ext cx="6382364" cy="369332"/>
            <a:chOff x="8857636" y="5201793"/>
            <a:chExt cx="6382364" cy="3693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A7A405A-6C6A-F726-1A0E-90FEE453A338}"/>
                </a:ext>
              </a:extLst>
            </p:cNvPr>
            <p:cNvSpPr/>
            <p:nvPr/>
          </p:nvSpPr>
          <p:spPr>
            <a:xfrm flipH="1" flipV="1">
              <a:off x="8857636" y="5296459"/>
              <a:ext cx="180000" cy="180000"/>
            </a:xfrm>
            <a:prstGeom prst="ellipse">
              <a:avLst/>
            </a:prstGeom>
            <a:solidFill>
              <a:srgbClr val="6AA3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2381C6-1A14-CB6C-2E58-041139E77013}"/>
                </a:ext>
              </a:extLst>
            </p:cNvPr>
            <p:cNvSpPr txBox="1"/>
            <p:nvPr/>
          </p:nvSpPr>
          <p:spPr>
            <a:xfrm>
              <a:off x="9144000" y="520179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2022</a:t>
              </a:r>
              <a:r>
                <a:rPr lang="ko-KR" altLang="en-US" sz="1800" b="0" i="0" dirty="0">
                  <a:solidFill>
                    <a:srgbClr val="171725"/>
                  </a:solidFill>
                  <a:effectLst/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년 </a:t>
              </a:r>
              <a:r>
                <a:rPr lang="ko-KR" altLang="en-US" dirty="0">
                  <a:solidFill>
                    <a:srgbClr val="17172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영업 이익 </a:t>
              </a:r>
              <a:r>
                <a:rPr lang="en-US" altLang="ko-KR" dirty="0">
                  <a:solidFill>
                    <a:srgbClr val="17172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72</a:t>
              </a:r>
              <a:r>
                <a:rPr lang="ko-KR" altLang="en-US" dirty="0">
                  <a:solidFill>
                    <a:srgbClr val="171725"/>
                  </a:solidFill>
                  <a:latin typeface="나눔스퀘어 네오 OTF Light" panose="00000400000000000000" pitchFamily="50" charset="-127"/>
                  <a:ea typeface="나눔스퀘어 네오 OTF Light" panose="00000400000000000000" pitchFamily="50" charset="-127"/>
                </a:rPr>
                <a:t>억원</a:t>
              </a:r>
              <a:endParaRPr lang="ko-KR" altLang="en-US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56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Data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Analysis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D6473-1250-2BA9-64B6-1882D62276C0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How to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DA42F-33FA-F3C3-7367-8083746EE486}"/>
              </a:ext>
            </a:extLst>
          </p:cNvPr>
          <p:cNvSpPr txBox="1"/>
          <p:nvPr/>
        </p:nvSpPr>
        <p:spPr>
          <a:xfrm>
            <a:off x="838199" y="2272168"/>
            <a:ext cx="5996553" cy="389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Preprocessing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Okt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Kkma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Pretraining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명사만 추출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Hugging face – sentence transformer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Model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CTM(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Kurly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Oasis)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BERTopic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Kurly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</p:txBody>
      </p:sp>
      <p:pic>
        <p:nvPicPr>
          <p:cNvPr id="11266" name="Picture 2" descr="디지털 마케팅, 서재응, 구글, 고객님, Sem, Serp, 사업">
            <a:extLst>
              <a:ext uri="{FF2B5EF4-FFF2-40B4-BE49-F238E27FC236}">
                <a16:creationId xmlns:a16="http://schemas.microsoft.com/office/drawing/2014/main" id="{88195087-8D00-2F10-2753-E9F2D8459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5B007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1"/>
          <a:stretch/>
        </p:blipFill>
        <p:spPr bwMode="auto">
          <a:xfrm>
            <a:off x="7364280" y="0"/>
            <a:ext cx="7244164" cy="71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67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Data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Analysis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8C482-5729-B8C9-B1A8-AB81E4FC90E9}"/>
              </a:ext>
            </a:extLst>
          </p:cNvPr>
          <p:cNvSpPr txBox="1"/>
          <p:nvPr/>
        </p:nvSpPr>
        <p:spPr>
          <a:xfrm>
            <a:off x="838200" y="1542321"/>
            <a:ext cx="5588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Experiment History(</a:t>
            </a:r>
            <a:r>
              <a:rPr lang="en-US" altLang="ko-KR" sz="2500" dirty="0" err="1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Kurly&amp;Oasis</a:t>
            </a:r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99CC6-BA9B-8675-8259-552962D2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2833"/>
            <a:ext cx="494416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0BA721-579D-FC11-ACCF-D53F2907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8" y="1981275"/>
            <a:ext cx="448690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D119-98F1-A039-A226-9AF64E5B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Data</a:t>
            </a:r>
            <a:r>
              <a:rPr lang="ko-KR" altLang="en-US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Analysis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C036B-0801-428E-32A9-2C000ED5F145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Insight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21040C-F8A7-CA8E-75EE-276AE5620FCC}"/>
              </a:ext>
            </a:extLst>
          </p:cNvPr>
          <p:cNvGrpSpPr/>
          <p:nvPr/>
        </p:nvGrpSpPr>
        <p:grpSpPr>
          <a:xfrm>
            <a:off x="1100138" y="2019375"/>
            <a:ext cx="8604622" cy="3253564"/>
            <a:chOff x="947738" y="2062115"/>
            <a:chExt cx="8604622" cy="32535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B23BF4-5D80-37C5-1C1B-FA0C91770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28" t="35349" r="3895" b="17209"/>
            <a:stretch/>
          </p:blipFill>
          <p:spPr>
            <a:xfrm>
              <a:off x="947738" y="2062115"/>
              <a:ext cx="8604622" cy="325356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827582-6487-51D3-4787-8C45937C1132}"/>
                </a:ext>
              </a:extLst>
            </p:cNvPr>
            <p:cNvSpPr/>
            <p:nvPr/>
          </p:nvSpPr>
          <p:spPr>
            <a:xfrm>
              <a:off x="3265438" y="4512197"/>
              <a:ext cx="360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551FB4-F306-93AE-E403-9CF67291F0E6}"/>
                </a:ext>
              </a:extLst>
            </p:cNvPr>
            <p:cNvSpPr/>
            <p:nvPr/>
          </p:nvSpPr>
          <p:spPr>
            <a:xfrm>
              <a:off x="3182888" y="4688324"/>
              <a:ext cx="144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9E94EF-424E-7449-BAEC-4D8AACC31C2C}"/>
                </a:ext>
              </a:extLst>
            </p:cNvPr>
            <p:cNvSpPr/>
            <p:nvPr/>
          </p:nvSpPr>
          <p:spPr>
            <a:xfrm>
              <a:off x="4414788" y="4508324"/>
              <a:ext cx="504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F19A4E-6E3C-B148-C9CC-34C3D4BE130D}"/>
                </a:ext>
              </a:extLst>
            </p:cNvPr>
            <p:cNvSpPr/>
            <p:nvPr/>
          </p:nvSpPr>
          <p:spPr>
            <a:xfrm>
              <a:off x="5319899" y="4247974"/>
              <a:ext cx="396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F3570F-7D53-C302-E37E-A48E2C18EC05}"/>
                </a:ext>
              </a:extLst>
            </p:cNvPr>
            <p:cNvSpPr/>
            <p:nvPr/>
          </p:nvSpPr>
          <p:spPr>
            <a:xfrm>
              <a:off x="5643749" y="3422474"/>
              <a:ext cx="396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3BEC2-5A60-F493-F566-9EFE74179A55}"/>
                </a:ext>
              </a:extLst>
            </p:cNvPr>
            <p:cNvSpPr/>
            <p:nvPr/>
          </p:nvSpPr>
          <p:spPr>
            <a:xfrm>
              <a:off x="3048388" y="3261700"/>
              <a:ext cx="216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DA5629-ECBA-262F-4F41-F316CE9FC9A8}"/>
                </a:ext>
              </a:extLst>
            </p:cNvPr>
            <p:cNvSpPr/>
            <p:nvPr/>
          </p:nvSpPr>
          <p:spPr>
            <a:xfrm>
              <a:off x="5608574" y="4937433"/>
              <a:ext cx="396000" cy="18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24B598-1296-9A2A-D49A-FC575CE736AC}"/>
              </a:ext>
            </a:extLst>
          </p:cNvPr>
          <p:cNvSpPr txBox="1"/>
          <p:nvPr/>
        </p:nvSpPr>
        <p:spPr>
          <a:xfrm>
            <a:off x="846138" y="5455731"/>
            <a:ext cx="8858622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비건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단백질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유기농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다이어트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간편식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4D5FF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이라는 키워드를 통해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건강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영양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’, ‘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밀키트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아이디어 구체화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14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8D4E-5C35-B592-DB0A-F144B92A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B007C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Preview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015B0-0862-B563-8F43-B5F3A88D518D}"/>
              </a:ext>
            </a:extLst>
          </p:cNvPr>
          <p:cNvSpPr txBox="1"/>
          <p:nvPr/>
        </p:nvSpPr>
        <p:spPr>
          <a:xfrm>
            <a:off x="838200" y="1542321"/>
            <a:ext cx="419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4D5F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Business Proposal</a:t>
            </a:r>
            <a:endParaRPr lang="ko-KR" altLang="en-US" sz="2500" dirty="0">
              <a:solidFill>
                <a:srgbClr val="F4D5F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9FE64E-A980-B69C-01BF-6D9A6B9206A9}"/>
              </a:ext>
            </a:extLst>
          </p:cNvPr>
          <p:cNvGrpSpPr/>
          <p:nvPr/>
        </p:nvGrpSpPr>
        <p:grpSpPr>
          <a:xfrm>
            <a:off x="1673414" y="2700003"/>
            <a:ext cx="8845172" cy="3258000"/>
            <a:chOff x="1942348" y="2487730"/>
            <a:chExt cx="8845172" cy="3258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A7DF0B5-D4AB-2039-F144-FDBA22CB735E}"/>
                </a:ext>
              </a:extLst>
            </p:cNvPr>
            <p:cNvGrpSpPr/>
            <p:nvPr/>
          </p:nvGrpSpPr>
          <p:grpSpPr>
            <a:xfrm>
              <a:off x="6426814" y="2488621"/>
              <a:ext cx="4360706" cy="3256218"/>
              <a:chOff x="6426814" y="2484121"/>
              <a:chExt cx="4360706" cy="3256218"/>
            </a:xfrm>
          </p:grpSpPr>
          <p:pic>
            <p:nvPicPr>
              <p:cNvPr id="17" name="Picture 2" descr="강아지, Priroda, Happy Birthday, 개, 축하하다">
                <a:extLst>
                  <a:ext uri="{FF2B5EF4-FFF2-40B4-BE49-F238E27FC236}">
                    <a16:creationId xmlns:a16="http://schemas.microsoft.com/office/drawing/2014/main" id="{85138563-9854-1E3F-4123-51FC96D7414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20" y="2500339"/>
                <a:ext cx="3960000" cy="32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CE9033-DDF8-05DA-A104-4798C1545CD5}"/>
                  </a:ext>
                </a:extLst>
              </p:cNvPr>
              <p:cNvSpPr txBox="1"/>
              <p:nvPr/>
            </p:nvSpPr>
            <p:spPr>
              <a:xfrm>
                <a:off x="6426814" y="5255019"/>
                <a:ext cx="431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펫 이벤트 밀키트 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&amp;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Light" panose="00000400000000000000" pitchFamily="50" charset="-127"/>
                    <a:ea typeface="나눔스퀘어 네오 OTF Light" panose="00000400000000000000" pitchFamily="50" charset="-127"/>
                  </a:rPr>
                  <a:t>펫 수제 간식 키트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909A56-4C4A-594D-C9A7-24299D28C4E9}"/>
                  </a:ext>
                </a:extLst>
              </p:cNvPr>
              <p:cNvSpPr txBox="1"/>
              <p:nvPr/>
            </p:nvSpPr>
            <p:spPr>
              <a:xfrm>
                <a:off x="6892836" y="2484121"/>
                <a:ext cx="2545080" cy="1191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500" dirty="0">
                    <a:solidFill>
                      <a:srgbClr val="5B007C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New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500" dirty="0">
                    <a:solidFill>
                      <a:srgbClr val="5B007C"/>
                    </a:solidFill>
                    <a:latin typeface="나눔스퀘어 네오 OTF Heavy" panose="00000A00000000000000" pitchFamily="50" charset="-127"/>
                    <a:ea typeface="나눔스퀘어 네오 OTF Heavy" panose="00000A00000000000000" pitchFamily="50" charset="-127"/>
                  </a:rPr>
                  <a:t>Vertical</a:t>
                </a:r>
                <a:endParaRPr lang="ko-KR" altLang="en-US" sz="2500" dirty="0">
                  <a:solidFill>
                    <a:srgbClr val="5B007C"/>
                  </a:solidFill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1F73DC-8723-E7E3-8D7C-73A391AB1460}"/>
                </a:ext>
              </a:extLst>
            </p:cNvPr>
            <p:cNvGrpSpPr/>
            <p:nvPr/>
          </p:nvGrpSpPr>
          <p:grpSpPr>
            <a:xfrm>
              <a:off x="1942348" y="2487730"/>
              <a:ext cx="3960000" cy="3258000"/>
              <a:chOff x="1942348" y="2491339"/>
              <a:chExt cx="3960000" cy="3258000"/>
            </a:xfrm>
          </p:grpSpPr>
          <p:pic>
            <p:nvPicPr>
              <p:cNvPr id="13" name="Picture 4" descr="샐러드, 음식, 이탈리아 사람, 맛있는, 활기 없는, 요리, 그릇">
                <a:extLst>
                  <a:ext uri="{FF2B5EF4-FFF2-40B4-BE49-F238E27FC236}">
                    <a16:creationId xmlns:a16="http://schemas.microsoft.com/office/drawing/2014/main" id="{ED23C08C-4364-9F44-554D-9AF48AA7479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2348" y="2491339"/>
                <a:ext cx="3960000" cy="32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35AC2AF-2156-5A2E-5B10-3DE5CD93673F}"/>
                  </a:ext>
                </a:extLst>
              </p:cNvPr>
              <p:cNvGrpSpPr/>
              <p:nvPr/>
            </p:nvGrpSpPr>
            <p:grpSpPr>
              <a:xfrm>
                <a:off x="2007664" y="2511513"/>
                <a:ext cx="3845697" cy="3140230"/>
                <a:chOff x="6892836" y="2484121"/>
                <a:chExt cx="3845697" cy="314023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A842FF-AD41-1CED-9113-3847EE548810}"/>
                    </a:ext>
                  </a:extLst>
                </p:cNvPr>
                <p:cNvSpPr txBox="1"/>
                <p:nvPr/>
              </p:nvSpPr>
              <p:spPr>
                <a:xfrm>
                  <a:off x="7400973" y="5255019"/>
                  <a:ext cx="3337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OTF Light" panose="00000400000000000000" pitchFamily="50" charset="-127"/>
                      <a:ea typeface="나눔스퀘어 네오 OTF Light" panose="00000400000000000000" pitchFamily="50" charset="-127"/>
                    </a:rPr>
                    <a:t>영양성분표의 개인화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80DBDF-7EA2-0323-5921-6740C6B0A5CD}"/>
                    </a:ext>
                  </a:extLst>
                </p:cNvPr>
                <p:cNvSpPr txBox="1"/>
                <p:nvPr/>
              </p:nvSpPr>
              <p:spPr>
                <a:xfrm>
                  <a:off x="6892836" y="2484121"/>
                  <a:ext cx="2545080" cy="1191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500" dirty="0">
                      <a:solidFill>
                        <a:srgbClr val="5B007C"/>
                      </a:solidFill>
                      <a:latin typeface="나눔스퀘어 네오 OTF Heavy" panose="00000A00000000000000" pitchFamily="50" charset="-127"/>
                      <a:ea typeface="나눔스퀘어 네오 OTF Heavy" panose="00000A00000000000000" pitchFamily="50" charset="-127"/>
                    </a:rPr>
                    <a:t>Personal Strategy</a:t>
                  </a:r>
                </a:p>
              </p:txBody>
            </p:sp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C84268-4E38-6F9D-6A64-87C9B8C8FCE0}"/>
              </a:ext>
            </a:extLst>
          </p:cNvPr>
          <p:cNvSpPr txBox="1"/>
          <p:nvPr/>
        </p:nvSpPr>
        <p:spPr>
          <a:xfrm>
            <a:off x="2246867" y="5099857"/>
            <a:ext cx="33375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맞춤형 영양 기준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7439DD-2F32-D058-2CC9-0392AAFE8387}"/>
              </a:ext>
            </a:extLst>
          </p:cNvPr>
          <p:cNvSpPr txBox="1"/>
          <p:nvPr/>
        </p:nvSpPr>
        <p:spPr>
          <a:xfrm>
            <a:off x="7132039" y="5099857"/>
            <a:ext cx="33375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새로운 펫 </a:t>
            </a:r>
            <a:r>
              <a:rPr lang="ko-KR" alt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푸드</a:t>
            </a: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산업</a:t>
            </a:r>
          </a:p>
        </p:txBody>
      </p:sp>
    </p:spTree>
    <p:extLst>
      <p:ext uri="{BB962C8B-B14F-4D97-AF65-F5344CB8AC3E}">
        <p14:creationId xmlns:p14="http://schemas.microsoft.com/office/powerpoint/2010/main" val="204707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869</Words>
  <Application>Microsoft Office PowerPoint</Application>
  <PresentationFormat>와이드스크린</PresentationFormat>
  <Paragraphs>226</Paragraphs>
  <Slides>26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나눔스퀘어 네오 OTF Light</vt:lpstr>
      <vt:lpstr>나눔스퀘어 네오 OTF Heavy</vt:lpstr>
      <vt:lpstr>나눔스퀘어라운드OTF Bold</vt:lpstr>
      <vt:lpstr>맑은 고딕</vt:lpstr>
      <vt:lpstr>-apple-system</vt:lpstr>
      <vt:lpstr>Helvetica Neue</vt:lpstr>
      <vt:lpstr>Arial</vt:lpstr>
      <vt:lpstr>나눔스퀘어라운드OTF ExtraBold</vt:lpstr>
      <vt:lpstr>Office 테마</vt:lpstr>
      <vt:lpstr>2023 Kurly-CUK  데이터 분석 경진대회</vt:lpstr>
      <vt:lpstr>Contents</vt:lpstr>
      <vt:lpstr>Intro</vt:lpstr>
      <vt:lpstr>Intro</vt:lpstr>
      <vt:lpstr>Data Analysis</vt:lpstr>
      <vt:lpstr>Data Analysis</vt:lpstr>
      <vt:lpstr>Data Analysis</vt:lpstr>
      <vt:lpstr>Data Analysis</vt:lpstr>
      <vt:lpstr>Preview</vt:lpstr>
      <vt:lpstr>Personal Strategy</vt:lpstr>
      <vt:lpstr>Personal Strategy</vt:lpstr>
      <vt:lpstr>Personal Strategy</vt:lpstr>
      <vt:lpstr>Personal Strategy</vt:lpstr>
      <vt:lpstr>Personal Strategy</vt:lpstr>
      <vt:lpstr>Personal Strategy</vt:lpstr>
      <vt:lpstr>New Vertical</vt:lpstr>
      <vt:lpstr>New Vertical</vt:lpstr>
      <vt:lpstr>New Vertical</vt:lpstr>
      <vt:lpstr>New Vertical</vt:lpstr>
      <vt:lpstr>New Vertical</vt:lpstr>
      <vt:lpstr>New Vertical</vt:lpstr>
      <vt:lpstr>New Vertical</vt:lpstr>
      <vt:lpstr>New Vertical</vt:lpstr>
      <vt:lpstr>New Vertical</vt:lpstr>
      <vt:lpstr>Thank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SongJiyoon</dc:creator>
  <cp:lastModifiedBy>김예지</cp:lastModifiedBy>
  <cp:revision>75</cp:revision>
  <dcterms:created xsi:type="dcterms:W3CDTF">2023-11-18T14:51:52Z</dcterms:created>
  <dcterms:modified xsi:type="dcterms:W3CDTF">2023-11-19T14:54:35Z</dcterms:modified>
</cp:coreProperties>
</file>